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tags/tag3.xml" ContentType="application/vnd.openxmlformats-officedocument.presentationml.tags+xml"/>
  <Override PartName="/ppt/notesSlides/notesSlide2.xml" ContentType="application/vnd.openxmlformats-officedocument.presentationml.notesSlide+xml"/>
  <Override PartName="/ppt/tags/tag4.xml" ContentType="application/vnd.openxmlformats-officedocument.presentationml.tags+xml"/>
  <Override PartName="/ppt/notesSlides/notesSlide3.xml" ContentType="application/vnd.openxmlformats-officedocument.presentationml.notesSlide+xml"/>
  <Override PartName="/ppt/tags/tag5.xml" ContentType="application/vnd.openxmlformats-officedocument.presentationml.tags+xml"/>
  <Override PartName="/ppt/notesSlides/notesSlide4.xml" ContentType="application/vnd.openxmlformats-officedocument.presentationml.notesSlide+xml"/>
  <Override PartName="/ppt/tags/tag6.xml" ContentType="application/vnd.openxmlformats-officedocument.presentationml.tags+xml"/>
  <Override PartName="/ppt/notesSlides/notesSlide5.xml" ContentType="application/vnd.openxmlformats-officedocument.presentationml.notesSlide+xml"/>
  <Override PartName="/ppt/tags/tag7.xml" ContentType="application/vnd.openxmlformats-officedocument.presentationml.tags+xml"/>
  <Override PartName="/ppt/notesSlides/notesSlide6.xml" ContentType="application/vnd.openxmlformats-officedocument.presentationml.notesSlide+xml"/>
  <Override PartName="/ppt/tags/tag8.xml" ContentType="application/vnd.openxmlformats-officedocument.presentationml.tags+xml"/>
  <Override PartName="/ppt/notesSlides/notesSlide7.xml" ContentType="application/vnd.openxmlformats-officedocument.presentationml.notesSlide+xml"/>
  <Override PartName="/ppt/tags/tag9.xml" ContentType="application/vnd.openxmlformats-officedocument.presentationml.tags+xml"/>
  <Override PartName="/ppt/notesSlides/notesSlide8.xml" ContentType="application/vnd.openxmlformats-officedocument.presentationml.notesSlide+xml"/>
  <Override PartName="/ppt/tags/tag10.xml" ContentType="application/vnd.openxmlformats-officedocument.presentationml.tags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tags/tag11.xml" ContentType="application/vnd.openxmlformats-officedocument.presentationml.tags+xml"/>
  <Override PartName="/ppt/notesSlides/notesSlide11.xml" ContentType="application/vnd.openxmlformats-officedocument.presentationml.notesSlide+xml"/>
  <Override PartName="/ppt/tags/tag12.xml" ContentType="application/vnd.openxmlformats-officedocument.presentationml.tags+xml"/>
  <Override PartName="/ppt/notesSlides/notesSlide12.xml" ContentType="application/vnd.openxmlformats-officedocument.presentationml.notesSlide+xml"/>
  <Override PartName="/ppt/tags/tag13.xml" ContentType="application/vnd.openxmlformats-officedocument.presentationml.tags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tags/tag14.xml" ContentType="application/vnd.openxmlformats-officedocument.presentationml.tags+xml"/>
  <Override PartName="/ppt/notesSlides/notesSlide15.xml" ContentType="application/vnd.openxmlformats-officedocument.presentationml.notesSlide+xml"/>
  <Override PartName="/ppt/tags/tag15.xml" ContentType="application/vnd.openxmlformats-officedocument.presentationml.tags+xml"/>
  <Override PartName="/ppt/notesSlides/notesSlide16.xml" ContentType="application/vnd.openxmlformats-officedocument.presentationml.notesSlide+xml"/>
  <Override PartName="/ppt/tags/tag16.xml" ContentType="application/vnd.openxmlformats-officedocument.presentationml.tags+xml"/>
  <Override PartName="/ppt/notesSlides/notesSlide17.xml" ContentType="application/vnd.openxmlformats-officedocument.presentationml.notesSlide+xml"/>
  <Override PartName="/ppt/tags/tag17.xml" ContentType="application/vnd.openxmlformats-officedocument.presentationml.tags+xml"/>
  <Override PartName="/ppt/notesSlides/notesSlide18.xml" ContentType="application/vnd.openxmlformats-officedocument.presentationml.notesSlide+xml"/>
  <Override PartName="/ppt/tags/tag18.xml" ContentType="application/vnd.openxmlformats-officedocument.presentationml.tags+xml"/>
  <Override PartName="/ppt/notesSlides/notesSlide19.xml" ContentType="application/vnd.openxmlformats-officedocument.presentationml.notesSlide+xml"/>
  <Override PartName="/ppt/tags/tag19.xml" ContentType="application/vnd.openxmlformats-officedocument.presentationml.tags+xml"/>
  <Override PartName="/ppt/notesSlides/notesSlide20.xml" ContentType="application/vnd.openxmlformats-officedocument.presentationml.notesSlide+xml"/>
  <Override PartName="/ppt/tags/tag20.xml" ContentType="application/vnd.openxmlformats-officedocument.presentationml.tags+xml"/>
  <Override PartName="/ppt/notesSlides/notesSlide21.xml" ContentType="application/vnd.openxmlformats-officedocument.presentationml.notesSlide+xml"/>
  <Override PartName="/ppt/tags/tag21.xml" ContentType="application/vnd.openxmlformats-officedocument.presentationml.tags+xml"/>
  <Override PartName="/ppt/notesSlides/notesSlide22.xml" ContentType="application/vnd.openxmlformats-officedocument.presentationml.notesSlide+xml"/>
  <Override PartName="/ppt/tags/tag22.xml" ContentType="application/vnd.openxmlformats-officedocument.presentationml.tags+xml"/>
  <Override PartName="/ppt/notesSlides/notesSlide23.xml" ContentType="application/vnd.openxmlformats-officedocument.presentationml.notesSlide+xml"/>
  <Override PartName="/ppt/tags/tag23.xml" ContentType="application/vnd.openxmlformats-officedocument.presentationml.tags+xml"/>
  <Override PartName="/ppt/notesSlides/notesSlide24.xml" ContentType="application/vnd.openxmlformats-officedocument.presentationml.notesSlide+xml"/>
  <Override PartName="/ppt/tags/tag24.xml" ContentType="application/vnd.openxmlformats-officedocument.presentationml.tags+xml"/>
  <Override PartName="/ppt/notesSlides/notesSlide25.xml" ContentType="application/vnd.openxmlformats-officedocument.presentationml.notesSlide+xml"/>
  <Override PartName="/ppt/tags/tag25.xml" ContentType="application/vnd.openxmlformats-officedocument.presentationml.tags+xml"/>
  <Override PartName="/ppt/notesSlides/notesSlide26.xml" ContentType="application/vnd.openxmlformats-officedocument.presentationml.notesSlide+xml"/>
  <Override PartName="/ppt/tags/tag26.xml" ContentType="application/vnd.openxmlformats-officedocument.presentationml.tags+xml"/>
  <Override PartName="/ppt/notesSlides/notesSlide27.xml" ContentType="application/vnd.openxmlformats-officedocument.presentationml.notesSlide+xml"/>
  <Override PartName="/ppt/tags/tag27.xml" ContentType="application/vnd.openxmlformats-officedocument.presentationml.tags+xml"/>
  <Override PartName="/ppt/notesSlides/notesSlide2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30"/>
  </p:notesMasterIdLst>
  <p:sldIdLst>
    <p:sldId id="271" r:id="rId2"/>
    <p:sldId id="272" r:id="rId3"/>
    <p:sldId id="273" r:id="rId4"/>
    <p:sldId id="274" r:id="rId5"/>
    <p:sldId id="275" r:id="rId6"/>
    <p:sldId id="276" r:id="rId7"/>
    <p:sldId id="277" r:id="rId8"/>
    <p:sldId id="279" r:id="rId9"/>
    <p:sldId id="281" r:id="rId10"/>
    <p:sldId id="312" r:id="rId11"/>
    <p:sldId id="287" r:id="rId12"/>
    <p:sldId id="292" r:id="rId13"/>
    <p:sldId id="321" r:id="rId14"/>
    <p:sldId id="313" r:id="rId15"/>
    <p:sldId id="282" r:id="rId16"/>
    <p:sldId id="290" r:id="rId17"/>
    <p:sldId id="283" r:id="rId18"/>
    <p:sldId id="317" r:id="rId19"/>
    <p:sldId id="318" r:id="rId20"/>
    <p:sldId id="319" r:id="rId21"/>
    <p:sldId id="288" r:id="rId22"/>
    <p:sldId id="289" r:id="rId23"/>
    <p:sldId id="315" r:id="rId24"/>
    <p:sldId id="285" r:id="rId25"/>
    <p:sldId id="286" r:id="rId26"/>
    <p:sldId id="320" r:id="rId27"/>
    <p:sldId id="310" r:id="rId28"/>
    <p:sldId id="311" r:id="rId29"/>
  </p:sldIdLst>
  <p:sldSz cx="9144000" cy="6858000" type="screen4x3"/>
  <p:notesSz cx="6858000" cy="9144000"/>
  <p:custDataLst>
    <p:tags r:id="rId31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66FF"/>
    <a:srgbClr val="75F1D3"/>
    <a:srgbClr val="298C91"/>
    <a:srgbClr val="66FFFF"/>
    <a:srgbClr val="CC99FF"/>
    <a:srgbClr val="CC00FF"/>
    <a:srgbClr val="FFFF99"/>
    <a:srgbClr val="6F0138"/>
    <a:srgbClr val="810141"/>
    <a:srgbClr val="E6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52562" autoAdjust="0"/>
    <p:restoredTop sz="42960" autoAdjust="0"/>
  </p:normalViewPr>
  <p:slideViewPr>
    <p:cSldViewPr>
      <p:cViewPr varScale="1">
        <p:scale>
          <a:sx n="33" d="100"/>
          <a:sy n="33" d="100"/>
        </p:scale>
        <p:origin x="1685" y="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37902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78" d="100"/>
        <a:sy n="78" d="100"/>
      </p:scale>
      <p:origin x="0" y="-2390"/>
    </p:cViewPr>
  </p:sorterViewPr>
  <p:notesViewPr>
    <p:cSldViewPr>
      <p:cViewPr varScale="1">
        <p:scale>
          <a:sx n="55" d="100"/>
          <a:sy n="55" d="100"/>
        </p:scale>
        <p:origin x="-1836" y="-96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35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FEAF056-4C37-455C-93F2-882E4EBD7BC9}" type="datetimeFigureOut">
              <a:rPr lang="en-US" smtClean="0"/>
              <a:pPr/>
              <a:t>3/4/2016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DB9D8E5-26D1-489C-B7DB-127D38D4A72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60538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B9D8E5-26D1-489C-B7DB-127D38D4A724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870377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B9D8E5-26D1-489C-B7DB-127D38D4A724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940593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053892-6F39-4A80-823D-D0C0153108A1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63033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6986D0-EB17-4A25-B27B-AB8D27C9B72D}" type="slidenum">
              <a:rPr lang="en-US" smtClean="0">
                <a:solidFill>
                  <a:prstClr val="black"/>
                </a:solidFill>
              </a:rPr>
              <a:pPr/>
              <a:t>12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3708888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053892-6F39-4A80-823D-D0C0153108A1}" type="slidenum">
              <a:rPr lang="en-US" smtClean="0"/>
              <a:pPr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524797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B9D8E5-26D1-489C-B7DB-127D38D4A724}" type="slidenum">
              <a:rPr lang="en-US" smtClean="0"/>
              <a:pPr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647411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053892-6F39-4A80-823D-D0C0153108A1}" type="slidenum">
              <a:rPr lang="en-US" smtClean="0"/>
              <a:pPr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04555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030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 dirty="0"/>
              <a:t>Lesson 03</a:t>
            </a:r>
          </a:p>
        </p:txBody>
      </p:sp>
      <p:sp>
        <p:nvSpPr>
          <p:cNvPr id="5" name="Rectangle 1031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D378A7C-B813-4B5A-BC0A-CA2207E71EAB}" type="slidenum">
              <a:rPr lang="en-US"/>
              <a:pPr/>
              <a:t>16</a:t>
            </a:fld>
            <a:endParaRPr lang="en-US" dirty="0"/>
          </a:p>
        </p:txBody>
      </p:sp>
      <p:sp>
        <p:nvSpPr>
          <p:cNvPr id="6328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28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993"/>
            <a:ext cx="5029200" cy="4113616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0498046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053892-6F39-4A80-823D-D0C0153108A1}" type="slidenum">
              <a:rPr lang="en-US" smtClean="0"/>
              <a:pPr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1856086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963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6963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7575" eaLnBrk="0" hangingPunct="0">
              <a:defRPr sz="2400">
                <a:solidFill>
                  <a:srgbClr val="FFFF00"/>
                </a:solidFill>
                <a:latin typeface="Arial" panose="020B0604020202020204" pitchFamily="34" charset="0"/>
              </a:defRPr>
            </a:lvl1pPr>
            <a:lvl2pPr marL="742950" indent="-285750" defTabSz="917575" eaLnBrk="0" hangingPunct="0">
              <a:defRPr sz="2400">
                <a:solidFill>
                  <a:srgbClr val="FFFF00"/>
                </a:solidFill>
                <a:latin typeface="Arial" panose="020B0604020202020204" pitchFamily="34" charset="0"/>
              </a:defRPr>
            </a:lvl2pPr>
            <a:lvl3pPr marL="1143000" indent="-228600" defTabSz="917575" eaLnBrk="0" hangingPunct="0">
              <a:defRPr sz="2400">
                <a:solidFill>
                  <a:srgbClr val="FFFF00"/>
                </a:solidFill>
                <a:latin typeface="Arial" panose="020B0604020202020204" pitchFamily="34" charset="0"/>
              </a:defRPr>
            </a:lvl3pPr>
            <a:lvl4pPr marL="1600200" indent="-228600" defTabSz="917575" eaLnBrk="0" hangingPunct="0">
              <a:defRPr sz="2400">
                <a:solidFill>
                  <a:srgbClr val="FFFF00"/>
                </a:solidFill>
                <a:latin typeface="Arial" panose="020B0604020202020204" pitchFamily="34" charset="0"/>
              </a:defRPr>
            </a:lvl4pPr>
            <a:lvl5pPr marL="2057400" indent="-228600" defTabSz="917575" eaLnBrk="0" hangingPunct="0">
              <a:defRPr sz="2400">
                <a:solidFill>
                  <a:srgbClr val="FFFF00"/>
                </a:solidFill>
                <a:latin typeface="Arial" panose="020B0604020202020204" pitchFamily="34" charset="0"/>
              </a:defRPr>
            </a:lvl5pPr>
            <a:lvl6pPr marL="25146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FF00"/>
                </a:solidFill>
                <a:latin typeface="Arial" panose="020B0604020202020204" pitchFamily="34" charset="0"/>
              </a:defRPr>
            </a:lvl6pPr>
            <a:lvl7pPr marL="29718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FF00"/>
                </a:solidFill>
                <a:latin typeface="Arial" panose="020B0604020202020204" pitchFamily="34" charset="0"/>
              </a:defRPr>
            </a:lvl7pPr>
            <a:lvl8pPr marL="34290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FF00"/>
                </a:solidFill>
                <a:latin typeface="Arial" panose="020B0604020202020204" pitchFamily="34" charset="0"/>
              </a:defRPr>
            </a:lvl8pPr>
            <a:lvl9pPr marL="38862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FF00"/>
                </a:solidFill>
                <a:latin typeface="Arial" panose="020B0604020202020204" pitchFamily="34" charset="0"/>
              </a:defRPr>
            </a:lvl9pPr>
          </a:lstStyle>
          <a:p>
            <a:fld id="{C4DBA061-ED98-4540-9808-0BE93998A5FC}" type="slidenum">
              <a:rPr lang="en-US" sz="1200">
                <a:solidFill>
                  <a:schemeClr val="tx1"/>
                </a:solidFill>
                <a:latin typeface="Times New Roman" panose="02020603050405020304" pitchFamily="18" charset="0"/>
              </a:rPr>
              <a:pPr/>
              <a:t>18</a:t>
            </a:fld>
            <a:endParaRPr lang="en-US" sz="1200" dirty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3114574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defRPr/>
            </a:pPr>
            <a:endParaRPr lang="en-US" dirty="0"/>
          </a:p>
        </p:txBody>
      </p:sp>
      <p:sp>
        <p:nvSpPr>
          <p:cNvPr id="7066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7575" eaLnBrk="0" hangingPunct="0">
              <a:defRPr sz="2400">
                <a:solidFill>
                  <a:srgbClr val="FFFF00"/>
                </a:solidFill>
                <a:latin typeface="Arial" panose="020B0604020202020204" pitchFamily="34" charset="0"/>
              </a:defRPr>
            </a:lvl1pPr>
            <a:lvl2pPr marL="742950" indent="-285750" defTabSz="917575" eaLnBrk="0" hangingPunct="0">
              <a:defRPr sz="2400">
                <a:solidFill>
                  <a:srgbClr val="FFFF00"/>
                </a:solidFill>
                <a:latin typeface="Arial" panose="020B0604020202020204" pitchFamily="34" charset="0"/>
              </a:defRPr>
            </a:lvl2pPr>
            <a:lvl3pPr marL="1143000" indent="-228600" defTabSz="917575" eaLnBrk="0" hangingPunct="0">
              <a:defRPr sz="2400">
                <a:solidFill>
                  <a:srgbClr val="FFFF00"/>
                </a:solidFill>
                <a:latin typeface="Arial" panose="020B0604020202020204" pitchFamily="34" charset="0"/>
              </a:defRPr>
            </a:lvl3pPr>
            <a:lvl4pPr marL="1600200" indent="-228600" defTabSz="917575" eaLnBrk="0" hangingPunct="0">
              <a:defRPr sz="2400">
                <a:solidFill>
                  <a:srgbClr val="FFFF00"/>
                </a:solidFill>
                <a:latin typeface="Arial" panose="020B0604020202020204" pitchFamily="34" charset="0"/>
              </a:defRPr>
            </a:lvl4pPr>
            <a:lvl5pPr marL="2057400" indent="-228600" defTabSz="917575" eaLnBrk="0" hangingPunct="0">
              <a:defRPr sz="2400">
                <a:solidFill>
                  <a:srgbClr val="FFFF00"/>
                </a:solidFill>
                <a:latin typeface="Arial" panose="020B0604020202020204" pitchFamily="34" charset="0"/>
              </a:defRPr>
            </a:lvl5pPr>
            <a:lvl6pPr marL="25146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FF00"/>
                </a:solidFill>
                <a:latin typeface="Arial" panose="020B0604020202020204" pitchFamily="34" charset="0"/>
              </a:defRPr>
            </a:lvl6pPr>
            <a:lvl7pPr marL="29718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FF00"/>
                </a:solidFill>
                <a:latin typeface="Arial" panose="020B0604020202020204" pitchFamily="34" charset="0"/>
              </a:defRPr>
            </a:lvl7pPr>
            <a:lvl8pPr marL="34290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FF00"/>
                </a:solidFill>
                <a:latin typeface="Arial" panose="020B0604020202020204" pitchFamily="34" charset="0"/>
              </a:defRPr>
            </a:lvl8pPr>
            <a:lvl9pPr marL="3886200" indent="-228600" defTabSz="917575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FF00"/>
                </a:solidFill>
                <a:latin typeface="Arial" panose="020B0604020202020204" pitchFamily="34" charset="0"/>
              </a:defRPr>
            </a:lvl9pPr>
          </a:lstStyle>
          <a:p>
            <a:fld id="{A678D6F2-D6C7-4BC2-A0A0-3E1F025831C6}" type="slidenum">
              <a:rPr lang="en-US" sz="1200">
                <a:solidFill>
                  <a:schemeClr val="tx1"/>
                </a:solidFill>
                <a:latin typeface="Times New Roman" panose="02020603050405020304" pitchFamily="18" charset="0"/>
              </a:rPr>
              <a:pPr/>
              <a:t>19</a:t>
            </a:fld>
            <a:endParaRPr lang="en-US" sz="1200" dirty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69747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030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 dirty="0"/>
              <a:t>Lesson 03</a:t>
            </a:r>
          </a:p>
        </p:txBody>
      </p:sp>
      <p:sp>
        <p:nvSpPr>
          <p:cNvPr id="5" name="Rectangle 1031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05F7B49-481A-4909-AE75-67A0BC2B9173}" type="slidenum">
              <a:rPr lang="en-US"/>
              <a:pPr/>
              <a:t>2</a:t>
            </a:fld>
            <a:endParaRPr lang="en-US" dirty="0"/>
          </a:p>
        </p:txBody>
      </p:sp>
      <p:sp>
        <p:nvSpPr>
          <p:cNvPr id="4689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89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5066513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813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48131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fld id="{86E40674-E8D8-4320-B340-49D925352F8E}" type="slidenum">
              <a:rPr lang="en-US" smtClean="0">
                <a:solidFill>
                  <a:srgbClr val="000000"/>
                </a:solidFill>
                <a:latin typeface="Arial" charset="0"/>
              </a:rPr>
              <a:pPr>
                <a:defRPr/>
              </a:pPr>
              <a:t>20</a:t>
            </a:fld>
            <a:endParaRPr lang="en-US" dirty="0" smtClean="0">
              <a:solidFill>
                <a:srgbClr val="000000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12372467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930243" y="4350272"/>
            <a:ext cx="4997519" cy="4322610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053892-6F39-4A80-823D-D0C0153108A1}" type="slidenum">
              <a:rPr lang="en-US" smtClean="0"/>
              <a:pPr/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1808374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053892-6F39-4A80-823D-D0C0153108A1}" type="slidenum">
              <a:rPr lang="en-US" smtClean="0"/>
              <a:pPr/>
              <a:t>22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5319249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053892-6F39-4A80-823D-D0C0153108A1}" type="slidenum">
              <a:rPr lang="en-US" smtClean="0"/>
              <a:pPr/>
              <a:t>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2055214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030"/>
          <p:cNvSpPr>
            <a:spLocks noGrp="1" noChangeArrowheads="1"/>
          </p:cNvSpPr>
          <p:nvPr>
            <p:ph type="ftr" sz="quarter" idx="4"/>
          </p:nvPr>
        </p:nvSpPr>
        <p:spPr>
          <a:ln/>
        </p:spPr>
        <p:txBody>
          <a:bodyPr/>
          <a:lstStyle/>
          <a:p>
            <a:r>
              <a:rPr lang="en-US" dirty="0"/>
              <a:t>Lesson 03</a:t>
            </a:r>
          </a:p>
        </p:txBody>
      </p:sp>
      <p:sp>
        <p:nvSpPr>
          <p:cNvPr id="5" name="Rectangle 1031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5CC4A41-2481-4E24-9288-5202E1F775FE}" type="slidenum">
              <a:rPr lang="en-US"/>
              <a:pPr/>
              <a:t>24</a:t>
            </a:fld>
            <a:endParaRPr lang="en-US" dirty="0"/>
          </a:p>
        </p:txBody>
      </p:sp>
      <p:sp>
        <p:nvSpPr>
          <p:cNvPr id="6410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410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993"/>
            <a:ext cx="5029200" cy="4113616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4416064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053892-6F39-4A80-823D-D0C0153108A1}" type="slidenum">
              <a:rPr lang="en-US" smtClean="0"/>
              <a:pPr/>
              <a:t>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2860800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053892-6F39-4A80-823D-D0C0153108A1}" type="slidenum">
              <a:rPr lang="en-US" smtClean="0"/>
              <a:pPr/>
              <a:t>26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0127210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6986D0-EB17-4A25-B27B-AB8D27C9B72D}" type="slidenum">
              <a:rPr lang="en-US" smtClean="0">
                <a:solidFill>
                  <a:prstClr val="black"/>
                </a:solidFill>
              </a:rPr>
              <a:pPr/>
              <a:t>27</a:t>
            </a:fld>
            <a:endParaRPr 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37088889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B9D8E5-26D1-489C-B7DB-127D38D4A724}" type="slidenum">
              <a:rPr lang="en-US" smtClean="0"/>
              <a:pPr/>
              <a:t>28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865747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6986D0-EB17-4A25-B27B-AB8D27C9B72D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492721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053892-6F39-4A80-823D-D0C0153108A1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181133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76986D0-EB17-4A25-B27B-AB8D27C9B72D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517002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053892-6F39-4A80-823D-D0C0153108A1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184259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053892-6F39-4A80-823D-D0C0153108A1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527658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053892-6F39-4A80-823D-D0C0153108A1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585033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053892-6F39-4A80-823D-D0C0153108A1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03969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png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Course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6105AA26-CC70-4E01-AC2D-AF066151D5E6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7" name="Picture 16" descr="Banner" title="Banner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407408"/>
            <a:ext cx="9144000" cy="2450592"/>
          </a:xfrm>
          <a:prstGeom prst="rect">
            <a:avLst/>
          </a:prstGeom>
        </p:spPr>
      </p:pic>
      <p:pic>
        <p:nvPicPr>
          <p:cNvPr id="15" name="Picture 14" descr="Star" title="Star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95800" y="1752600"/>
            <a:ext cx="2033640" cy="1946917"/>
          </a:xfrm>
          <a:prstGeom prst="rect">
            <a:avLst/>
          </a:prstGeom>
        </p:spPr>
      </p:pic>
      <p:pic>
        <p:nvPicPr>
          <p:cNvPr id="13" name="Picture 12" descr="Decorative Line" title="Decorative Line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1771" y="1447800"/>
            <a:ext cx="5334000" cy="4736017"/>
          </a:xfrm>
          <a:prstGeom prst="rect">
            <a:avLst/>
          </a:prstGeom>
        </p:spPr>
      </p:pic>
      <p:pic>
        <p:nvPicPr>
          <p:cNvPr id="11" name="Picture 10" descr="DAU logo" title="DAU logo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86200" y="152400"/>
            <a:ext cx="3048000" cy="1587500"/>
          </a:xfrm>
          <a:prstGeom prst="rect">
            <a:avLst/>
          </a:prstGeom>
        </p:spPr>
      </p:pic>
      <p:sp>
        <p:nvSpPr>
          <p:cNvPr id="16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3886200"/>
            <a:ext cx="7848600" cy="1752600"/>
          </a:xfrm>
        </p:spPr>
        <p:txBody>
          <a:bodyPr>
            <a:normAutofit/>
          </a:bodyPr>
          <a:lstStyle>
            <a:lvl1pPr algn="ctr">
              <a:lnSpc>
                <a:spcPts val="5000"/>
              </a:lnSpc>
              <a:defRPr sz="5400" b="1" baseline="0">
                <a:solidFill>
                  <a:srgbClr val="298C9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  <a:ea typeface="Verdana" panose="020B060403050404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 smtClean="0"/>
              <a:t>Click to add course name and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229786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CC6EBB4-341C-42A0-B404-BA7721A4D6D7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3441543"/>
      </p:ext>
    </p:extLst>
  </p:cSld>
  <p:clrMapOvr>
    <a:masterClrMapping/>
  </p:clrMapOvr>
  <p:transition>
    <p:cover dir="ru"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C1D7E3A-31DF-4290-9239-8EB3F0F3AEB8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0070099"/>
      </p:ext>
    </p:extLst>
  </p:cSld>
  <p:clrMapOvr>
    <a:masterClrMapping/>
  </p:clrMapOvr>
  <p:transition>
    <p:cover dir="ru"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_Lesson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lide Number Placeholder 19"/>
          <p:cNvSpPr>
            <a:spLocks noGrp="1"/>
          </p:cNvSpPr>
          <p:nvPr>
            <p:ph type="sldNum" sz="quarter" idx="12"/>
          </p:nvPr>
        </p:nvSpPr>
        <p:spPr>
          <a:xfrm>
            <a:off x="8229600" y="6400800"/>
            <a:ext cx="4572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6105AA26-CC70-4E01-AC2D-AF066151D5E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67400" y="6400800"/>
            <a:ext cx="25146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Risk Management</a:t>
            </a:r>
          </a:p>
        </p:txBody>
      </p:sp>
      <p:pic>
        <p:nvPicPr>
          <p:cNvPr id="18" name="Picture 17" descr="Banner" title="Banner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407408"/>
            <a:ext cx="9144000" cy="2450592"/>
          </a:xfrm>
          <a:prstGeom prst="rect">
            <a:avLst/>
          </a:prstGeom>
        </p:spPr>
      </p:pic>
      <p:pic>
        <p:nvPicPr>
          <p:cNvPr id="10" name="Picture 9" descr="Decorative Line" title="Decorative Line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7200900"/>
            <a:ext cx="9025902" cy="5627914"/>
          </a:xfrm>
          <a:prstGeom prst="rect">
            <a:avLst/>
          </a:prstGeom>
        </p:spPr>
      </p:pic>
      <p:pic>
        <p:nvPicPr>
          <p:cNvPr id="17" name="Picture 16" descr="DAU Logo" title="DAU Logo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8584" y="457200"/>
            <a:ext cx="2795016" cy="145573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0" y="2514600"/>
            <a:ext cx="9144000" cy="838200"/>
          </a:xfrm>
        </p:spPr>
        <p:txBody>
          <a:bodyPr>
            <a:normAutofit/>
          </a:bodyPr>
          <a:lstStyle>
            <a:lvl1pPr algn="ctr">
              <a:defRPr sz="3600" b="1">
                <a:solidFill>
                  <a:srgbClr val="298C91"/>
                </a:solidFill>
                <a:latin typeface="Arial Black" panose="020B0A04020102020204" pitchFamily="34" charset="0"/>
                <a:ea typeface="Verdana" panose="020B060403050404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 smtClean="0"/>
              <a:t>Click to add lesson number and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7756512"/>
      </p:ext>
    </p:extLst>
  </p:cSld>
  <p:clrMapOvr>
    <a:masterClrMapping/>
  </p:clrMapOvr>
  <p:timing>
    <p:tnLst>
      <p:par>
        <p:cTn id="1" dur="indefinite" restart="never" nodeType="tmRoot"/>
      </p:par>
    </p:tnLst>
  </p:timing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_Learning Objectiv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Banner" title="Banner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1168400"/>
          </a:xfrm>
          <a:prstGeom prst="rect">
            <a:avLst/>
          </a:prstGeom>
        </p:spPr>
      </p:pic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298C91"/>
                </a:solidFill>
              </a:defRPr>
            </a:lvl1pPr>
          </a:lstStyle>
          <a:p>
            <a:fld id="{6105AA26-CC70-4E01-AC2D-AF066151D5E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>
          <a:xfrm>
            <a:off x="457200" y="640080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1"/>
          </p:nvPr>
        </p:nvSpPr>
        <p:spPr>
          <a:xfrm>
            <a:off x="5715000" y="6400800"/>
            <a:ext cx="2514600" cy="365125"/>
          </a:xfrm>
        </p:spPr>
        <p:txBody>
          <a:bodyPr/>
          <a:lstStyle>
            <a:lvl1pPr>
              <a:defRPr>
                <a:solidFill>
                  <a:srgbClr val="298C91"/>
                </a:solidFill>
              </a:defRPr>
            </a:lvl1pPr>
          </a:lstStyle>
          <a:p>
            <a:r>
              <a:rPr lang="en-US" dirty="0" smtClean="0"/>
              <a:t>Software Quality Assurance</a:t>
            </a:r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/>
          <a:lstStyle>
            <a:lvl1pPr marL="342900" indent="-342900">
              <a:buClr>
                <a:srgbClr val="6F44BC"/>
              </a:buClr>
              <a:buSzPct val="150000"/>
              <a:buFont typeface="Arial" panose="020B0604020202020204" pitchFamily="34" charset="0"/>
              <a:buChar char="•"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buClr>
                <a:srgbClr val="6F44BC"/>
              </a:buClr>
              <a:buSzPct val="150000"/>
              <a:buFont typeface="Arial" panose="020B0604020202020204" pitchFamily="34" charset="0"/>
              <a:buChar char="-"/>
              <a:defRPr sz="22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buClr>
                <a:srgbClr val="6F44BC"/>
              </a:buClr>
              <a:buSzPct val="150000"/>
              <a:buFont typeface="Arial" panose="020B0604020202020204" pitchFamily="34" charset="0"/>
              <a:buChar char="-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buClr>
                <a:srgbClr val="6F44BC"/>
              </a:buClr>
              <a:buSzPct val="150000"/>
              <a:buFont typeface="Arial" panose="020B0604020202020204" pitchFamily="34" charset="0"/>
              <a:buChar char="-"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buClr>
                <a:srgbClr val="6F44BC"/>
              </a:buClr>
              <a:buSzPct val="150000"/>
              <a:buFont typeface="Arial" panose="020B0604020202020204" pitchFamily="34" charset="0"/>
              <a:buChar char="-"/>
              <a:defRPr sz="18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609600"/>
            <a:ext cx="8229600" cy="533400"/>
          </a:xfrm>
        </p:spPr>
        <p:txBody>
          <a:bodyPr>
            <a:normAutofit/>
          </a:bodyPr>
          <a:lstStyle>
            <a:lvl1pPr algn="r">
              <a:defRPr sz="2600" b="1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 dirty="0" smtClean="0"/>
              <a:t>Type “Today day we will learn to:”</a:t>
            </a:r>
            <a:endParaRPr lang="en-US" dirty="0"/>
          </a:p>
        </p:txBody>
      </p:sp>
      <p:sp>
        <p:nvSpPr>
          <p:cNvPr id="10" name="TextBox 9"/>
          <p:cNvSpPr txBox="1"/>
          <p:nvPr userDrawn="1"/>
        </p:nvSpPr>
        <p:spPr>
          <a:xfrm>
            <a:off x="3657600" y="40957"/>
            <a:ext cx="510540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600" b="1" i="1" dirty="0" smtClean="0">
                <a:solidFill>
                  <a:srgbClr val="75F1D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Learning Objectives</a:t>
            </a:r>
            <a:endParaRPr lang="en-US" sz="2600" b="1" i="1" dirty="0">
              <a:solidFill>
                <a:srgbClr val="75F1D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3800332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4_Lesson Plan Stat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Banner" title="Banner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1168400"/>
          </a:xfrm>
          <a:prstGeom prst="rect">
            <a:avLst/>
          </a:prstGeom>
        </p:spPr>
      </p:pic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298C91"/>
                </a:solidFill>
              </a:defRPr>
            </a:lvl1pPr>
          </a:lstStyle>
          <a:p>
            <a:fld id="{6105AA26-CC70-4E01-AC2D-AF066151D5E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1"/>
          </p:nvPr>
        </p:nvSpPr>
        <p:spPr>
          <a:xfrm>
            <a:off x="5715000" y="6400800"/>
            <a:ext cx="2514600" cy="365125"/>
          </a:xfrm>
        </p:spPr>
        <p:txBody>
          <a:bodyPr/>
          <a:lstStyle>
            <a:lvl1pPr>
              <a:defRPr>
                <a:solidFill>
                  <a:srgbClr val="298C91"/>
                </a:solidFill>
              </a:defRPr>
            </a:lvl1pPr>
          </a:lstStyle>
          <a:p>
            <a:r>
              <a:rPr lang="en-US" dirty="0" smtClean="0"/>
              <a:t>Software Quality Assurance</a:t>
            </a:r>
          </a:p>
        </p:txBody>
      </p:sp>
      <p:sp>
        <p:nvSpPr>
          <p:cNvPr id="11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/>
          <a:lstStyle>
            <a:lvl1pPr marL="342900" indent="-342900">
              <a:buClr>
                <a:srgbClr val="7030A0"/>
              </a:buClr>
              <a:buSzPct val="150000"/>
              <a:buFont typeface="Arial" panose="020B0604020202020204" pitchFamily="34" charset="0"/>
              <a:buChar char="•"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buClr>
                <a:srgbClr val="7030A0"/>
              </a:buClr>
              <a:buSzPct val="150000"/>
              <a:buFont typeface="Arial" panose="020B0604020202020204" pitchFamily="34" charset="0"/>
              <a:buChar char="-"/>
              <a:defRPr sz="22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buClr>
                <a:srgbClr val="7030A0"/>
              </a:buClr>
              <a:buSzPct val="150000"/>
              <a:buFont typeface="Arial" panose="020B0604020202020204" pitchFamily="34" charset="0"/>
              <a:buChar char="-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buClr>
                <a:srgbClr val="7030A0"/>
              </a:buClr>
              <a:buSzPct val="150000"/>
              <a:buFont typeface="Arial" panose="020B0604020202020204" pitchFamily="34" charset="0"/>
              <a:buChar char="-"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buClr>
                <a:srgbClr val="7030A0"/>
              </a:buClr>
              <a:buSzPct val="150000"/>
              <a:buFont typeface="Arial" panose="020B0604020202020204" pitchFamily="34" charset="0"/>
              <a:buChar char="-"/>
              <a:defRPr sz="18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609600"/>
            <a:ext cx="8229600" cy="533400"/>
          </a:xfrm>
        </p:spPr>
        <p:txBody>
          <a:bodyPr>
            <a:normAutofit/>
          </a:bodyPr>
          <a:lstStyle>
            <a:lvl1pPr algn="r">
              <a:defRPr sz="2600" b="1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 dirty="0" smtClean="0"/>
              <a:t>Type “Lesson Plan:”1st time, then “Lesson Plan Status”</a:t>
            </a:r>
            <a:endParaRPr lang="en-US" dirty="0"/>
          </a:p>
        </p:txBody>
      </p:sp>
      <p:sp>
        <p:nvSpPr>
          <p:cNvPr id="10" name="TextBox 9"/>
          <p:cNvSpPr txBox="1"/>
          <p:nvPr userDrawn="1"/>
        </p:nvSpPr>
        <p:spPr>
          <a:xfrm>
            <a:off x="3657600" y="40957"/>
            <a:ext cx="510540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600" b="1" i="1" dirty="0" smtClean="0">
                <a:solidFill>
                  <a:srgbClr val="75F1D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Lesson Overview</a:t>
            </a:r>
            <a:endParaRPr lang="en-US" sz="2600" b="1" i="1" dirty="0">
              <a:solidFill>
                <a:srgbClr val="75F1D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9664082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Slide Number Placeholder 1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298C91"/>
                </a:solidFill>
              </a:defRPr>
            </a:lvl1pPr>
          </a:lstStyle>
          <a:p>
            <a:fld id="{6105AA26-CC70-4E01-AC2D-AF066151D5E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>
          <a:xfrm>
            <a:off x="5715000" y="6400800"/>
            <a:ext cx="2514600" cy="365125"/>
          </a:xfrm>
        </p:spPr>
        <p:txBody>
          <a:bodyPr/>
          <a:lstStyle>
            <a:lvl1pPr>
              <a:defRPr>
                <a:solidFill>
                  <a:srgbClr val="298C91"/>
                </a:solidFill>
              </a:defRPr>
            </a:lvl1pPr>
          </a:lstStyle>
          <a:p>
            <a:r>
              <a:rPr lang="en-US" dirty="0" smtClean="0"/>
              <a:t>Software Quality and Testing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342900" indent="-342900">
              <a:buClr>
                <a:srgbClr val="0070C0"/>
              </a:buClr>
              <a:buSzPct val="150000"/>
              <a:buFont typeface="Arial" panose="020B0604020202020204" pitchFamily="34" charset="0"/>
              <a:buChar char="•"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buClr>
                <a:srgbClr val="0070C0"/>
              </a:buClr>
              <a:buSzPct val="150000"/>
              <a:buFont typeface="Arial" panose="020B0604020202020204" pitchFamily="34" charset="0"/>
              <a:buChar char="-"/>
              <a:defRPr sz="22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buClr>
                <a:srgbClr val="0070C0"/>
              </a:buClr>
              <a:buSzPct val="150000"/>
              <a:buFont typeface="Arial" panose="020B0604020202020204" pitchFamily="34" charset="0"/>
              <a:buChar char="-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buClr>
                <a:srgbClr val="0070C0"/>
              </a:buClr>
              <a:buSzPct val="150000"/>
              <a:buFont typeface="Arial" panose="020B0604020202020204" pitchFamily="34" charset="0"/>
              <a:buChar char="-"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buClr>
                <a:srgbClr val="0070C0"/>
              </a:buClr>
              <a:buSzPct val="150000"/>
              <a:buFont typeface="Arial" panose="020B0604020202020204" pitchFamily="34" charset="0"/>
              <a:buChar char="-"/>
              <a:defRPr sz="18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980891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6_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298C91"/>
                </a:solidFill>
              </a:defRPr>
            </a:lvl1pPr>
          </a:lstStyle>
          <a:p>
            <a:fld id="{6105AA26-CC70-4E01-AC2D-AF066151D5E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715000" y="6400800"/>
            <a:ext cx="2514600" cy="365125"/>
          </a:xfrm>
        </p:spPr>
        <p:txBody>
          <a:bodyPr/>
          <a:lstStyle>
            <a:lvl1pPr>
              <a:defRPr>
                <a:solidFill>
                  <a:srgbClr val="298C91"/>
                </a:solidFill>
              </a:defRPr>
            </a:lvl1pPr>
          </a:lstStyle>
          <a:p>
            <a:r>
              <a:rPr lang="en-US" dirty="0" smtClean="0"/>
              <a:t>Software Quality Assurance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 marL="342900" indent="-342900">
              <a:buClr>
                <a:srgbClr val="0070C0"/>
              </a:buClr>
              <a:buFont typeface="Arial" panose="020B0604020202020204" pitchFamily="34" charset="0"/>
              <a:buChar char="•"/>
              <a:defRPr sz="2400"/>
            </a:lvl1pPr>
            <a:lvl2pPr marL="742950" indent="-285750">
              <a:buClr>
                <a:srgbClr val="0070C0"/>
              </a:buClr>
              <a:buFont typeface="Arial" panose="020B0604020202020204" pitchFamily="34" charset="0"/>
              <a:buChar char="-"/>
              <a:defRPr sz="2200"/>
            </a:lvl2pPr>
            <a:lvl3pPr marL="1143000" indent="-228600">
              <a:buClr>
                <a:srgbClr val="0070C0"/>
              </a:buClr>
              <a:buFont typeface="Arial" panose="020B0604020202020204" pitchFamily="34" charset="0"/>
              <a:buChar char="-"/>
              <a:defRPr sz="2000"/>
            </a:lvl3pPr>
            <a:lvl4pPr marL="1600200" indent="-228600">
              <a:buClr>
                <a:srgbClr val="0070C0"/>
              </a:buClr>
              <a:buFont typeface="Arial" panose="020B0604020202020204" pitchFamily="34" charset="0"/>
              <a:buChar char="-"/>
              <a:defRPr sz="1800"/>
            </a:lvl4pPr>
            <a:lvl5pPr marL="2057400" indent="-228600">
              <a:buClr>
                <a:srgbClr val="0070C0"/>
              </a:buClr>
              <a:buFont typeface="Arial" panose="020B0604020202020204" pitchFamily="34" charset="0"/>
              <a:buChar char="-"/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 marL="342900" indent="-342900">
              <a:buClr>
                <a:srgbClr val="0070C0"/>
              </a:buClr>
              <a:buFont typeface="Arial" panose="020B0604020202020204" pitchFamily="34" charset="0"/>
              <a:buChar char="•"/>
              <a:defRPr sz="2400"/>
            </a:lvl1pPr>
            <a:lvl2pPr marL="742950" indent="-285750">
              <a:buClr>
                <a:srgbClr val="0070C0"/>
              </a:buClr>
              <a:buFont typeface="Arial" panose="020B0604020202020204" pitchFamily="34" charset="0"/>
              <a:buChar char="-"/>
              <a:defRPr sz="2200"/>
            </a:lvl2pPr>
            <a:lvl3pPr marL="1143000" indent="-228600">
              <a:buClr>
                <a:srgbClr val="0070C0"/>
              </a:buClr>
              <a:buFont typeface="Arial" panose="020B0604020202020204" pitchFamily="34" charset="0"/>
              <a:buChar char="-"/>
              <a:defRPr sz="2000"/>
            </a:lvl3pPr>
            <a:lvl4pPr marL="1600200" indent="-228600">
              <a:buClr>
                <a:srgbClr val="0070C0"/>
              </a:buClr>
              <a:buFont typeface="Arial" panose="020B0604020202020204" pitchFamily="34" charset="0"/>
              <a:buChar char="-"/>
              <a:defRPr sz="1800"/>
            </a:lvl4pPr>
            <a:lvl5pPr marL="2057400" indent="-228600">
              <a:buClr>
                <a:srgbClr val="0070C0"/>
              </a:buClr>
              <a:buFont typeface="Arial" panose="020B0604020202020204" pitchFamily="34" charset="0"/>
              <a:buChar char="-"/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466153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7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298C91"/>
                </a:solidFill>
              </a:defRPr>
            </a:lvl1pPr>
          </a:lstStyle>
          <a:p>
            <a:fld id="{6105AA26-CC70-4E01-AC2D-AF066151D5E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715000" y="6400800"/>
            <a:ext cx="2514600" cy="365125"/>
          </a:xfrm>
        </p:spPr>
        <p:txBody>
          <a:bodyPr/>
          <a:lstStyle>
            <a:lvl1pPr>
              <a:defRPr>
                <a:solidFill>
                  <a:srgbClr val="298C91"/>
                </a:solidFill>
              </a:defRPr>
            </a:lvl1pPr>
          </a:lstStyle>
          <a:p>
            <a:r>
              <a:rPr lang="en-US" dirty="0" smtClean="0"/>
              <a:t>Software Quality Assurance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295400"/>
            <a:ext cx="4041775" cy="8794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371600"/>
            <a:ext cx="4040188" cy="8032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806651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8_Summar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16" y="0"/>
            <a:ext cx="9144000" cy="1168400"/>
          </a:xfrm>
          <a:prstGeom prst="rect">
            <a:avLst/>
          </a:prstGeom>
        </p:spPr>
      </p:pic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298C91"/>
                </a:solidFill>
              </a:defRPr>
            </a:lvl1pPr>
          </a:lstStyle>
          <a:p>
            <a:fld id="{6105AA26-CC70-4E01-AC2D-AF066151D5E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1"/>
          </p:nvPr>
        </p:nvSpPr>
        <p:spPr>
          <a:xfrm>
            <a:off x="5715000" y="6400800"/>
            <a:ext cx="2514600" cy="365125"/>
          </a:xfrm>
        </p:spPr>
        <p:txBody>
          <a:bodyPr/>
          <a:lstStyle>
            <a:lvl1pPr>
              <a:defRPr>
                <a:solidFill>
                  <a:srgbClr val="298C91"/>
                </a:solidFill>
              </a:defRPr>
            </a:lvl1pPr>
          </a:lstStyle>
          <a:p>
            <a:r>
              <a:rPr lang="en-US" dirty="0" smtClean="0"/>
              <a:t>Software Quality Assurance</a:t>
            </a:r>
          </a:p>
        </p:txBody>
      </p:sp>
      <p:sp>
        <p:nvSpPr>
          <p:cNvPr id="11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/>
          <a:lstStyle>
            <a:lvl1pPr marL="342900" indent="-342900">
              <a:buClr>
                <a:srgbClr val="779C3A"/>
              </a:buClr>
              <a:buSzPct val="150000"/>
              <a:buFont typeface="Arial" panose="020B0604020202020204" pitchFamily="34" charset="0"/>
              <a:buChar char="•"/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buClr>
                <a:srgbClr val="779C3A"/>
              </a:buClr>
              <a:buSzPct val="150000"/>
              <a:buFont typeface="Arial" panose="020B0604020202020204" pitchFamily="34" charset="0"/>
              <a:buChar char="•"/>
              <a:defRPr sz="22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buClr>
                <a:srgbClr val="779C3A"/>
              </a:buClr>
              <a:buSzPct val="150000"/>
              <a:buFont typeface="Arial" panose="020B0604020202020204" pitchFamily="34" charset="0"/>
              <a:buChar char="•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buClr>
                <a:srgbClr val="779C3A"/>
              </a:buClr>
              <a:buSzPct val="150000"/>
              <a:buFont typeface="Arial" panose="020B0604020202020204" pitchFamily="34" charset="0"/>
              <a:buChar char="•"/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buClr>
                <a:srgbClr val="779C3A"/>
              </a:buClr>
              <a:buSzPct val="150000"/>
              <a:buFont typeface="Arial" panose="020B0604020202020204" pitchFamily="34" charset="0"/>
              <a:buChar char="•"/>
              <a:defRPr sz="18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609600"/>
            <a:ext cx="8229600" cy="533400"/>
          </a:xfrm>
        </p:spPr>
        <p:txBody>
          <a:bodyPr>
            <a:normAutofit/>
          </a:bodyPr>
          <a:lstStyle>
            <a:lvl1pPr algn="r">
              <a:defRPr sz="2600" b="1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 dirty="0" smtClean="0"/>
              <a:t>Type “Today day we learned to:”</a:t>
            </a:r>
            <a:endParaRPr lang="en-US" dirty="0"/>
          </a:p>
        </p:txBody>
      </p:sp>
      <p:sp>
        <p:nvSpPr>
          <p:cNvPr id="10" name="TextBox 9"/>
          <p:cNvSpPr txBox="1"/>
          <p:nvPr userDrawn="1"/>
        </p:nvSpPr>
        <p:spPr>
          <a:xfrm>
            <a:off x="3657600" y="40957"/>
            <a:ext cx="510540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600" b="1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Summary</a:t>
            </a:r>
            <a:endParaRPr lang="en-US" sz="2600" b="1" i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631235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9518650" y="3697288"/>
            <a:ext cx="1628775" cy="191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115888" indent="-115888" eaLnBrk="0" hangingPunct="0">
              <a:defRPr sz="9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9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9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9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9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buFontTx/>
              <a:buChar char="•"/>
              <a:defRPr/>
            </a:pPr>
            <a:r>
              <a:rPr lang="en-US" altLang="en-US" sz="1200" b="0" dirty="0" smtClean="0">
                <a:solidFill>
                  <a:schemeClr val="bg2"/>
                </a:solidFill>
              </a:rPr>
              <a:t>RGB 172/0/0</a:t>
            </a:r>
          </a:p>
          <a:p>
            <a:pPr eaLnBrk="1" hangingPunct="1">
              <a:buFontTx/>
              <a:buChar char="•"/>
              <a:defRPr/>
            </a:pPr>
            <a:r>
              <a:rPr lang="en-US" altLang="en-US" sz="1200" b="0" dirty="0" smtClean="0">
                <a:solidFill>
                  <a:schemeClr val="bg2"/>
                </a:solidFill>
              </a:rPr>
              <a:t>Background should</a:t>
            </a:r>
            <a:br>
              <a:rPr lang="en-US" altLang="en-US" sz="1200" b="0" dirty="0" smtClean="0">
                <a:solidFill>
                  <a:schemeClr val="bg2"/>
                </a:solidFill>
              </a:rPr>
            </a:br>
            <a:r>
              <a:rPr lang="en-US" altLang="en-US" sz="1200" b="0" dirty="0" smtClean="0">
                <a:solidFill>
                  <a:schemeClr val="bg2"/>
                </a:solidFill>
              </a:rPr>
              <a:t>not be modified.</a:t>
            </a:r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9526588" y="569913"/>
            <a:ext cx="1628775" cy="191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115888" indent="-115888" eaLnBrk="0" hangingPunct="0">
              <a:defRPr sz="9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 sz="9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 sz="9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 sz="9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 sz="9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9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9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9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9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buFontTx/>
              <a:buChar char="•"/>
              <a:defRPr/>
            </a:pPr>
            <a:r>
              <a:rPr lang="en-US" altLang="en-US" sz="1200" b="0" dirty="0" smtClean="0">
                <a:solidFill>
                  <a:schemeClr val="bg2"/>
                </a:solidFill>
              </a:rPr>
              <a:t>Logo not be modified.</a:t>
            </a:r>
          </a:p>
        </p:txBody>
      </p:sp>
      <p:pic>
        <p:nvPicPr>
          <p:cNvPr id="8" name="Picture 15" descr="v1_main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8305800" cy="2882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Line 10"/>
          <p:cNvSpPr>
            <a:spLocks noChangeShapeType="1"/>
          </p:cNvSpPr>
          <p:nvPr/>
        </p:nvSpPr>
        <p:spPr bwMode="auto">
          <a:xfrm>
            <a:off x="411163" y="6096000"/>
            <a:ext cx="8320087" cy="0"/>
          </a:xfrm>
          <a:prstGeom prst="line">
            <a:avLst/>
          </a:prstGeom>
          <a:noFill/>
          <a:ln w="38100">
            <a:solidFill>
              <a:srgbClr val="E4C19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1932290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614363" y="3433763"/>
            <a:ext cx="7486650" cy="1169987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 sz="3800" b="1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932296" name="Rectangle 8"/>
          <p:cNvSpPr>
            <a:spLocks noGrp="1" noChangeArrowheads="1"/>
          </p:cNvSpPr>
          <p:nvPr>
            <p:ph type="ctrTitle" hasCustomPrompt="1"/>
          </p:nvPr>
        </p:nvSpPr>
        <p:spPr>
          <a:xfrm>
            <a:off x="3516313" y="492125"/>
            <a:ext cx="5381625" cy="709613"/>
          </a:xfrm>
          <a:ln w="12700"/>
        </p:spPr>
        <p:txBody>
          <a:bodyPr lIns="90488" tIns="44450" rIns="90488" bIns="44450"/>
          <a:lstStyle>
            <a:lvl1pPr algn="ctr">
              <a:defRPr sz="38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IRM </a:t>
            </a:r>
            <a:r>
              <a:rPr lang="en-US" dirty="0" smtClean="0"/>
              <a:t>202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0105778"/>
      </p:ext>
    </p:extLst>
  </p:cSld>
  <p:clrMapOvr>
    <a:masterClrMapping/>
  </p:clrMapOvr>
  <p:transition>
    <p:cover dir="ru"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316"/>
            <a:ext cx="9144000" cy="1168400"/>
          </a:xfrm>
          <a:prstGeom prst="rect">
            <a:avLst/>
          </a:prstGeom>
        </p:spPr>
      </p:pic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29600" y="6400800"/>
            <a:ext cx="457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298C9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6105AA26-CC70-4E01-AC2D-AF066151D5E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715000" y="64008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298C9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 smtClean="0"/>
              <a:t>Software Quality and Testing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</a:t>
            </a:r>
            <a:br>
              <a:rPr lang="en-US" dirty="0" smtClean="0"/>
            </a:br>
            <a:r>
              <a:rPr lang="en-US" dirty="0" smtClean="0"/>
              <a:t>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73388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70" r:id="rId3"/>
    <p:sldLayoutId id="2147483669" r:id="rId4"/>
    <p:sldLayoutId id="2147483672" r:id="rId5"/>
    <p:sldLayoutId id="2147483652" r:id="rId6"/>
    <p:sldLayoutId id="2147483653" r:id="rId7"/>
    <p:sldLayoutId id="2147483671" r:id="rId8"/>
    <p:sldLayoutId id="2147483673" r:id="rId9"/>
    <p:sldLayoutId id="2147483674" r:id="rId10"/>
    <p:sldLayoutId id="2147483675" r:id="rId11"/>
  </p:sldLayoutIdLst>
  <p:timing>
    <p:tnLst>
      <p:par>
        <p:cTn id="1" dur="indefinite" restart="never" nodeType="tmRoot"/>
      </p:par>
    </p:tnLst>
  </p:timing>
  <p:hf hdr="0" dt="0"/>
  <p:txStyles>
    <p:titleStyle>
      <a:lvl1pPr algn="r" defTabSz="914400" rtl="0" eaLnBrk="1" latinLnBrk="0" hangingPunct="1">
        <a:spcBef>
          <a:spcPct val="0"/>
        </a:spcBef>
        <a:buNone/>
        <a:defRPr sz="2600" b="1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Clr>
          <a:srgbClr val="0070C0"/>
        </a:buClr>
        <a:buSzPct val="150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Clr>
          <a:srgbClr val="0070C0"/>
        </a:buClr>
        <a:buSzPct val="150000"/>
        <a:buFont typeface="Arial" panose="020B0604020202020204" pitchFamily="34" charset="0"/>
        <a:buChar char="-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Clr>
          <a:srgbClr val="0070C0"/>
        </a:buClr>
        <a:buSzPct val="150000"/>
        <a:buFont typeface="Arial" panose="020B0604020202020204" pitchFamily="34" charset="0"/>
        <a:buChar char="-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Clr>
          <a:srgbClr val="0070C0"/>
        </a:buClr>
        <a:buSzPct val="150000"/>
        <a:buFont typeface="Arial" panose="020B0604020202020204" pitchFamily="34" charset="0"/>
        <a:buChar char="-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Clr>
          <a:srgbClr val="0070C0"/>
        </a:buClr>
        <a:buSzPct val="150000"/>
        <a:buFont typeface="Arial" panose="020B0604020202020204" pitchFamily="34" charset="0"/>
        <a:buChar char="-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1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2" Type="http://schemas.openxmlformats.org/officeDocument/2006/relationships/slideLayout" Target="../slideLayouts/slideLayout5.xml"/><Relationship Id="rId1" Type="http://schemas.openxmlformats.org/officeDocument/2006/relationships/tags" Target="../tags/tag1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.xml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1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5.xml"/><Relationship Id="rId2" Type="http://schemas.openxmlformats.org/officeDocument/2006/relationships/slideLayout" Target="../slideLayouts/slideLayout5.xml"/><Relationship Id="rId1" Type="http://schemas.openxmlformats.org/officeDocument/2006/relationships/tags" Target="../tags/tag14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6.xml"/><Relationship Id="rId2" Type="http://schemas.openxmlformats.org/officeDocument/2006/relationships/slideLayout" Target="../slideLayouts/slideLayout5.xml"/><Relationship Id="rId1" Type="http://schemas.openxmlformats.org/officeDocument/2006/relationships/tags" Target="../tags/tag15.xml"/><Relationship Id="rId4" Type="http://schemas.openxmlformats.org/officeDocument/2006/relationships/image" Target="../media/image13.jp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7.xml"/><Relationship Id="rId2" Type="http://schemas.openxmlformats.org/officeDocument/2006/relationships/slideLayout" Target="../slideLayouts/slideLayout5.xml"/><Relationship Id="rId1" Type="http://schemas.openxmlformats.org/officeDocument/2006/relationships/tags" Target="../tags/tag16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8.xml"/><Relationship Id="rId2" Type="http://schemas.openxmlformats.org/officeDocument/2006/relationships/slideLayout" Target="../slideLayouts/slideLayout5.xml"/><Relationship Id="rId1" Type="http://schemas.openxmlformats.org/officeDocument/2006/relationships/tags" Target="../tags/tag17.xml"/><Relationship Id="rId4" Type="http://schemas.openxmlformats.org/officeDocument/2006/relationships/hyperlink" Target="http://cmmiinstitute.com/" TargetMode="Externa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9.xml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18.xml"/><Relationship Id="rId4" Type="http://schemas.openxmlformats.org/officeDocument/2006/relationships/image" Target="../media/image1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3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0.xml"/><Relationship Id="rId2" Type="http://schemas.openxmlformats.org/officeDocument/2006/relationships/slideLayout" Target="../slideLayouts/slideLayout5.xml"/><Relationship Id="rId1" Type="http://schemas.openxmlformats.org/officeDocument/2006/relationships/tags" Target="../tags/tag19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1.xml"/><Relationship Id="rId2" Type="http://schemas.openxmlformats.org/officeDocument/2006/relationships/slideLayout" Target="../slideLayouts/slideLayout5.xml"/><Relationship Id="rId1" Type="http://schemas.openxmlformats.org/officeDocument/2006/relationships/tags" Target="../tags/tag20.xml"/><Relationship Id="rId4" Type="http://schemas.openxmlformats.org/officeDocument/2006/relationships/hyperlink" Target="http://www.iso.org/iso/iso_9000" TargetMode="Externa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2.xml"/><Relationship Id="rId2" Type="http://schemas.openxmlformats.org/officeDocument/2006/relationships/slideLayout" Target="../slideLayouts/slideLayout5.xml"/><Relationship Id="rId1" Type="http://schemas.openxmlformats.org/officeDocument/2006/relationships/tags" Target="../tags/tag21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3.xml"/><Relationship Id="rId2" Type="http://schemas.openxmlformats.org/officeDocument/2006/relationships/slideLayout" Target="../slideLayouts/slideLayout5.xml"/><Relationship Id="rId1" Type="http://schemas.openxmlformats.org/officeDocument/2006/relationships/tags" Target="../tags/tag22.xml"/><Relationship Id="rId4" Type="http://schemas.openxmlformats.org/officeDocument/2006/relationships/image" Target="../media/image15.jp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4.xml"/><Relationship Id="rId2" Type="http://schemas.openxmlformats.org/officeDocument/2006/relationships/slideLayout" Target="../slideLayouts/slideLayout5.xml"/><Relationship Id="rId1" Type="http://schemas.openxmlformats.org/officeDocument/2006/relationships/tags" Target="../tags/tag23.xml"/><Relationship Id="rId4" Type="http://schemas.openxmlformats.org/officeDocument/2006/relationships/image" Target="../media/image16.jpe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5.xml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24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6.xml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25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7.xml"/><Relationship Id="rId2" Type="http://schemas.openxmlformats.org/officeDocument/2006/relationships/slideLayout" Target="../slideLayouts/slideLayout5.xml"/><Relationship Id="rId1" Type="http://schemas.openxmlformats.org/officeDocument/2006/relationships/tags" Target="../tags/tag26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8.xml"/><Relationship Id="rId2" Type="http://schemas.openxmlformats.org/officeDocument/2006/relationships/slideLayout" Target="../slideLayouts/slideLayout8.xml"/><Relationship Id="rId1" Type="http://schemas.openxmlformats.org/officeDocument/2006/relationships/tags" Target="../tags/tag2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5.xml"/><Relationship Id="rId1" Type="http://schemas.openxmlformats.org/officeDocument/2006/relationships/tags" Target="../tags/tag6.xml"/><Relationship Id="rId5" Type="http://schemas.openxmlformats.org/officeDocument/2006/relationships/image" Target="../media/image11.gif"/><Relationship Id="rId4" Type="http://schemas.openxmlformats.org/officeDocument/2006/relationships/image" Target="../media/image10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5.xml"/><Relationship Id="rId1" Type="http://schemas.openxmlformats.org/officeDocument/2006/relationships/tags" Target="../tags/tag8.xml"/><Relationship Id="rId4" Type="http://schemas.openxmlformats.org/officeDocument/2006/relationships/image" Target="../media/image12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9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3733800"/>
            <a:ext cx="7848600" cy="1752600"/>
          </a:xfrm>
        </p:spPr>
        <p:txBody>
          <a:bodyPr>
            <a:normAutofit fontScale="90000"/>
          </a:bodyPr>
          <a:lstStyle/>
          <a:p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ISA 201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Verdana" panose="020B0604030504040204" pitchFamily="34" charset="0"/>
              </a:rPr>
              <a:t> 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Verdana" panose="020B0604030504040204" pitchFamily="34" charset="0"/>
              </a:rPr>
              <a:t/>
            </a:r>
            <a:b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Verdana" panose="020B0604030504040204" pitchFamily="34" charset="0"/>
              </a:rPr>
            </a:b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Verdana" panose="020B0604030504040204" pitchFamily="34" charset="0"/>
              </a:rPr>
              <a:t>Intermediate Information Systems 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Verdana" panose="020B0604030504040204" pitchFamily="34" charset="0"/>
              </a:rPr>
              <a:t>Acquisition </a:t>
            </a: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5094052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Straight Connector 9"/>
          <p:cNvCxnSpPr>
            <a:stCxn id="7" idx="3"/>
          </p:cNvCxnSpPr>
          <p:nvPr/>
        </p:nvCxnSpPr>
        <p:spPr>
          <a:xfrm flipV="1">
            <a:off x="2677611" y="3413746"/>
            <a:ext cx="429067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V="1">
            <a:off x="6222618" y="3346889"/>
            <a:ext cx="379208" cy="1394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05AA26-CC70-4E01-AC2D-AF066151D5E6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Software Quality Assurance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609600" y="1263313"/>
            <a:ext cx="8229600" cy="1752600"/>
          </a:xfrm>
        </p:spPr>
        <p:txBody>
          <a:bodyPr/>
          <a:lstStyle/>
          <a:p>
            <a:r>
              <a:rPr lang="en-US" dirty="0" smtClean="0"/>
              <a:t>Is there a relationship between software quality and software safety?</a:t>
            </a:r>
          </a:p>
          <a:p>
            <a:r>
              <a:rPr lang="en-US" dirty="0" smtClean="0"/>
              <a:t>Is there a relationship between software quality and cybersecurity?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Software Domain Considerations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76200" y="5456598"/>
            <a:ext cx="8991600" cy="101566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SW quality assurance practices should be chosen to meet the program’s quality objectives and informed by the risks inherent in the type of system being built. </a:t>
            </a:r>
            <a:endParaRPr lang="en-US" sz="2000" dirty="0"/>
          </a:p>
        </p:txBody>
      </p:sp>
      <p:grpSp>
        <p:nvGrpSpPr>
          <p:cNvPr id="22" name="Group 21"/>
          <p:cNvGrpSpPr/>
          <p:nvPr/>
        </p:nvGrpSpPr>
        <p:grpSpPr>
          <a:xfrm>
            <a:off x="3114674" y="2491869"/>
            <a:ext cx="3133725" cy="2893267"/>
            <a:chOff x="3114674" y="2491869"/>
            <a:chExt cx="3133725" cy="2893267"/>
          </a:xfrm>
        </p:grpSpPr>
        <p:grpSp>
          <p:nvGrpSpPr>
            <p:cNvPr id="8" name="Group 5"/>
            <p:cNvGrpSpPr>
              <a:grpSpLocks/>
            </p:cNvGrpSpPr>
            <p:nvPr/>
          </p:nvGrpSpPr>
          <p:grpSpPr bwMode="auto">
            <a:xfrm>
              <a:off x="3114674" y="2491869"/>
              <a:ext cx="3133725" cy="2893267"/>
              <a:chOff x="1526" y="775"/>
              <a:chExt cx="2688" cy="2603"/>
            </a:xfrm>
          </p:grpSpPr>
          <p:sp>
            <p:nvSpPr>
              <p:cNvPr id="12" name="Oval 6"/>
              <p:cNvSpPr>
                <a:spLocks noChangeArrowheads="1"/>
              </p:cNvSpPr>
              <p:nvPr/>
            </p:nvSpPr>
            <p:spPr bwMode="auto">
              <a:xfrm rot="3521034">
                <a:off x="2040" y="1673"/>
                <a:ext cx="1705" cy="1706"/>
              </a:xfrm>
              <a:prstGeom prst="ellipse">
                <a:avLst/>
              </a:prstGeom>
              <a:solidFill>
                <a:srgbClr val="9966FF">
                  <a:alpha val="40000"/>
                </a:srgbClr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defRPr sz="1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 sz="1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 sz="1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 sz="1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 sz="1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13" name="Oval 7"/>
              <p:cNvSpPr>
                <a:spLocks noChangeArrowheads="1"/>
              </p:cNvSpPr>
              <p:nvPr/>
            </p:nvSpPr>
            <p:spPr bwMode="auto">
              <a:xfrm rot="3521034">
                <a:off x="1526" y="791"/>
                <a:ext cx="1705" cy="1706"/>
              </a:xfrm>
              <a:prstGeom prst="ellipse">
                <a:avLst/>
              </a:prstGeom>
              <a:solidFill>
                <a:srgbClr val="298C91">
                  <a:alpha val="40000"/>
                </a:srgbClr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defRPr sz="1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 sz="1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 sz="1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 sz="1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 sz="1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9pPr>
              </a:lstStyle>
              <a:p>
                <a:endParaRPr lang="en-US" altLang="en-US"/>
              </a:p>
            </p:txBody>
          </p:sp>
          <p:sp>
            <p:nvSpPr>
              <p:cNvPr id="14" name="Oval 8"/>
              <p:cNvSpPr>
                <a:spLocks noChangeArrowheads="1"/>
              </p:cNvSpPr>
              <p:nvPr/>
            </p:nvSpPr>
            <p:spPr bwMode="auto">
              <a:xfrm rot="3521034">
                <a:off x="2508" y="775"/>
                <a:ext cx="1705" cy="1706"/>
              </a:xfrm>
              <a:prstGeom prst="ellipse">
                <a:avLst/>
              </a:prstGeom>
              <a:solidFill>
                <a:srgbClr val="75F1D3">
                  <a:alpha val="40000"/>
                </a:srgbClr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defRPr sz="1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defRPr sz="1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defRPr sz="1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defRPr sz="1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defRPr sz="1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 sz="1000">
                    <a:solidFill>
                      <a:schemeClr val="tx2"/>
                    </a:solidFill>
                    <a:latin typeface="Arial" panose="020B0604020202020204" pitchFamily="34" charset="0"/>
                  </a:defRPr>
                </a:lvl9pPr>
              </a:lstStyle>
              <a:p>
                <a:endParaRPr lang="en-US" altLang="en-US"/>
              </a:p>
            </p:txBody>
          </p:sp>
        </p:grpSp>
        <p:sp>
          <p:nvSpPr>
            <p:cNvPr id="19" name="TextBox 18"/>
            <p:cNvSpPr txBox="1"/>
            <p:nvPr/>
          </p:nvSpPr>
          <p:spPr>
            <a:xfrm>
              <a:off x="3408757" y="3086045"/>
              <a:ext cx="1239443" cy="7078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000" b="1" dirty="0" smtClean="0"/>
                <a:t>Mission</a:t>
              </a:r>
            </a:p>
            <a:p>
              <a:pPr algn="ctr"/>
              <a:r>
                <a:rPr lang="en-US" sz="2000" b="1" dirty="0" smtClean="0"/>
                <a:t>Systems</a:t>
              </a:r>
              <a:endParaRPr lang="en-US" sz="2000" b="1" dirty="0"/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4821455" y="3163338"/>
              <a:ext cx="941283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000" b="1" dirty="0" smtClean="0"/>
                <a:t>C4ISR</a:t>
              </a:r>
              <a:endParaRPr lang="en-US" sz="2000" b="1" dirty="0"/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4061398" y="3963274"/>
              <a:ext cx="1326004" cy="101566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000" b="1" dirty="0" smtClean="0"/>
                <a:t>Defense</a:t>
              </a:r>
            </a:p>
            <a:p>
              <a:pPr algn="ctr"/>
              <a:r>
                <a:rPr lang="en-US" sz="2000" b="1" dirty="0" smtClean="0"/>
                <a:t>Business</a:t>
              </a:r>
            </a:p>
            <a:p>
              <a:pPr algn="ctr"/>
              <a:r>
                <a:rPr lang="en-US" sz="2000" b="1" dirty="0" smtClean="0"/>
                <a:t>Systems</a:t>
              </a:r>
              <a:endParaRPr lang="en-US" sz="2000" b="1" dirty="0"/>
            </a:p>
          </p:txBody>
        </p:sp>
      </p:grpSp>
      <p:sp>
        <p:nvSpPr>
          <p:cNvPr id="7" name="Rectangle 6"/>
          <p:cNvSpPr/>
          <p:nvPr/>
        </p:nvSpPr>
        <p:spPr>
          <a:xfrm>
            <a:off x="158526" y="3121359"/>
            <a:ext cx="2519085" cy="584775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marL="0" lvl="1"/>
            <a:r>
              <a:rPr lang="en-US" sz="1600" b="1" dirty="0" smtClean="0">
                <a:solidFill>
                  <a:prstClr val="black"/>
                </a:solidFill>
                <a:latin typeface="Calibri"/>
              </a:rPr>
              <a:t>Platform IT (PIT) </a:t>
            </a:r>
            <a:r>
              <a:rPr lang="en-US" sz="1600" b="1" dirty="0">
                <a:solidFill>
                  <a:prstClr val="black"/>
                </a:solidFill>
                <a:latin typeface="Calibri"/>
              </a:rPr>
              <a:t>systems – </a:t>
            </a:r>
            <a:r>
              <a:rPr lang="en-US" sz="1600" dirty="0">
                <a:solidFill>
                  <a:prstClr val="black"/>
                </a:solidFill>
                <a:latin typeface="Calibri"/>
              </a:rPr>
              <a:t>Safety, Response time</a:t>
            </a:r>
          </a:p>
        </p:txBody>
      </p:sp>
      <p:sp>
        <p:nvSpPr>
          <p:cNvPr id="18" name="Rectangle 17"/>
          <p:cNvSpPr/>
          <p:nvPr/>
        </p:nvSpPr>
        <p:spPr>
          <a:xfrm>
            <a:off x="6595444" y="2950659"/>
            <a:ext cx="2448852" cy="584775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marL="63500" lvl="1"/>
            <a:r>
              <a:rPr lang="en-US" sz="1600" b="1" dirty="0"/>
              <a:t>C4ISR systems – </a:t>
            </a:r>
            <a:r>
              <a:rPr lang="en-US" sz="1600" dirty="0"/>
              <a:t>Security, interoperability</a:t>
            </a:r>
          </a:p>
        </p:txBody>
      </p:sp>
      <p:cxnSp>
        <p:nvCxnSpPr>
          <p:cNvPr id="24" name="Straight Connector 23"/>
          <p:cNvCxnSpPr>
            <a:stCxn id="25" idx="3"/>
          </p:cNvCxnSpPr>
          <p:nvPr/>
        </p:nvCxnSpPr>
        <p:spPr>
          <a:xfrm>
            <a:off x="3365695" y="4776540"/>
            <a:ext cx="429067" cy="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Rectangle 24"/>
          <p:cNvSpPr/>
          <p:nvPr/>
        </p:nvSpPr>
        <p:spPr>
          <a:xfrm>
            <a:off x="846610" y="4484152"/>
            <a:ext cx="2519085" cy="584775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marL="0" lvl="1"/>
            <a:r>
              <a:rPr lang="en-US" sz="1600" b="1" dirty="0"/>
              <a:t>DBS systems – </a:t>
            </a:r>
            <a:r>
              <a:rPr lang="en-US" sz="1600" dirty="0"/>
              <a:t>Privacy, interoperability</a:t>
            </a:r>
          </a:p>
        </p:txBody>
      </p:sp>
    </p:spTree>
    <p:extLst>
      <p:ext uri="{BB962C8B-B14F-4D97-AF65-F5344CB8AC3E}">
        <p14:creationId xmlns:p14="http://schemas.microsoft.com/office/powerpoint/2010/main" val="4699223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C6EBB4-341C-42A0-B404-BA7721A4D6D7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Software Quality Assurance</a:t>
            </a:r>
          </a:p>
        </p:txBody>
      </p:sp>
      <p:sp>
        <p:nvSpPr>
          <p:cNvPr id="697347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How is Software Different from Hardware?</a:t>
            </a:r>
          </a:p>
          <a:p>
            <a:r>
              <a:rPr lang="en-US" dirty="0" smtClean="0"/>
              <a:t>What is Software Quality?</a:t>
            </a:r>
          </a:p>
          <a:p>
            <a:r>
              <a:rPr lang="en-US" dirty="0" smtClean="0"/>
              <a:t>How do I achieve Software Quality?</a:t>
            </a:r>
          </a:p>
          <a:p>
            <a:r>
              <a:rPr lang="en-US" sz="3200" dirty="0" smtClean="0"/>
              <a:t>Lesson Exercise Part 1</a:t>
            </a:r>
          </a:p>
          <a:p>
            <a:r>
              <a:rPr lang="en-US" dirty="0" smtClean="0"/>
              <a:t>Software </a:t>
            </a:r>
            <a:r>
              <a:rPr lang="en-US" dirty="0"/>
              <a:t>Quality Assurance Planning and Methods</a:t>
            </a:r>
          </a:p>
          <a:p>
            <a:r>
              <a:rPr lang="en-US" dirty="0" smtClean="0"/>
              <a:t>Lesson Exercise Part 2</a:t>
            </a: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Lesson Plan Status</a:t>
            </a:r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7681628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C6EBB4-341C-42A0-B404-BA7721A4D6D7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Software Quality Assurance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lvl="0"/>
            <a:r>
              <a:rPr lang="en-US" dirty="0" smtClean="0"/>
              <a:t>Review the history and status of the TNMS program. (</a:t>
            </a:r>
            <a:r>
              <a:rPr lang="en-US" dirty="0"/>
              <a:t>Read “TNMS Exercise 1” document</a:t>
            </a:r>
            <a:r>
              <a:rPr lang="en-US" dirty="0" smtClean="0"/>
              <a:t>).</a:t>
            </a:r>
          </a:p>
          <a:p>
            <a:pPr lvl="0"/>
            <a:endParaRPr lang="en-US" dirty="0" smtClean="0"/>
          </a:p>
          <a:p>
            <a:pPr lvl="0"/>
            <a:r>
              <a:rPr lang="en-US" dirty="0" smtClean="0"/>
              <a:t>Identify and prioritize information needs relevant to the program manager (reference the ICM table in exercise folder).</a:t>
            </a:r>
          </a:p>
          <a:p>
            <a:pPr lvl="0"/>
            <a:endParaRPr lang="en-US" dirty="0"/>
          </a:p>
          <a:p>
            <a:pPr lvl="0"/>
            <a:r>
              <a:rPr lang="en-US" dirty="0" smtClean="0"/>
              <a:t>Map the information needs to measurable concepts and potential measures.</a:t>
            </a:r>
          </a:p>
          <a:p>
            <a:pPr lvl="1"/>
            <a:r>
              <a:rPr lang="en-US" dirty="0" smtClean="0"/>
              <a:t>Include key aspects of the Software Quality Model Characteristics</a:t>
            </a:r>
          </a:p>
          <a:p>
            <a:pPr lvl="1"/>
            <a:r>
              <a:rPr lang="en-US" dirty="0" smtClean="0"/>
              <a:t>Include Domain and any safety and cybersecurity quality implications</a:t>
            </a:r>
          </a:p>
          <a:p>
            <a:pPr lvl="0"/>
            <a:endParaRPr lang="en-US" dirty="0" smtClean="0"/>
          </a:p>
          <a:p>
            <a:pPr lvl="0"/>
            <a:r>
              <a:rPr lang="en-US" dirty="0" smtClean="0"/>
              <a:t>Summarize your IPT’s results in a briefing.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Theater Network Management System (TNMS) Performance Analysis Exercise 1</a:t>
            </a:r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5632295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C6EBB4-341C-42A0-B404-BA7721A4D6D7}" type="slidenum">
              <a:rPr lang="en-US" smtClean="0"/>
              <a:pPr/>
              <a:t>13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Software Quality Assurance</a:t>
            </a:r>
          </a:p>
        </p:txBody>
      </p:sp>
      <p:sp>
        <p:nvSpPr>
          <p:cNvPr id="697347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How is Software Different from Hardware?</a:t>
            </a:r>
          </a:p>
          <a:p>
            <a:r>
              <a:rPr lang="en-US" dirty="0" smtClean="0"/>
              <a:t>What is Software Quality?</a:t>
            </a:r>
          </a:p>
          <a:p>
            <a:r>
              <a:rPr lang="en-US" dirty="0" smtClean="0"/>
              <a:t>How do I achieve Software Quality?</a:t>
            </a:r>
          </a:p>
          <a:p>
            <a:r>
              <a:rPr lang="en-US" dirty="0" smtClean="0"/>
              <a:t>Lesson Exercise Part 1</a:t>
            </a:r>
          </a:p>
          <a:p>
            <a:r>
              <a:rPr lang="en-US" sz="3200" dirty="0" smtClean="0"/>
              <a:t>Software </a:t>
            </a:r>
            <a:r>
              <a:rPr lang="en-US" sz="3200" dirty="0"/>
              <a:t>Quality Assurance Planning and Methods</a:t>
            </a:r>
          </a:p>
          <a:p>
            <a:r>
              <a:rPr lang="en-US" dirty="0" smtClean="0"/>
              <a:t>Lesson Exercise Part 2</a:t>
            </a: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Lesson Plan Status</a:t>
            </a:r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8680900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05AA26-CC70-4E01-AC2D-AF066151D5E6}" type="slidenum">
              <a:rPr lang="en-US" smtClean="0"/>
              <a:pPr/>
              <a:t>14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Software Quality Assurance</a:t>
            </a:r>
            <a:endParaRPr lang="en-US" dirty="0" smtClean="0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i="1" dirty="0"/>
              <a:t>systematic activities providing evidence </a:t>
            </a:r>
            <a:r>
              <a:rPr lang="en-US" i="1" dirty="0" smtClean="0"/>
              <a:t>that </a:t>
            </a:r>
            <a:r>
              <a:rPr lang="en-US" i="1" dirty="0"/>
              <a:t>the software </a:t>
            </a:r>
            <a:r>
              <a:rPr lang="en-US" i="1" dirty="0" smtClean="0"/>
              <a:t>product performs as specified</a:t>
            </a:r>
          </a:p>
          <a:p>
            <a:pPr lvl="1"/>
            <a:r>
              <a:rPr lang="en-US" i="1" dirty="0" smtClean="0"/>
              <a:t>Desk Checking</a:t>
            </a:r>
          </a:p>
          <a:p>
            <a:pPr lvl="1"/>
            <a:r>
              <a:rPr lang="en-US" i="1" dirty="0" smtClean="0"/>
              <a:t>Walk-Throughs</a:t>
            </a:r>
          </a:p>
          <a:p>
            <a:pPr lvl="1"/>
            <a:r>
              <a:rPr lang="en-US" i="1" dirty="0" smtClean="0"/>
              <a:t>Formal Inspections</a:t>
            </a:r>
          </a:p>
          <a:p>
            <a:pPr lvl="1"/>
            <a:r>
              <a:rPr lang="en-US" i="1" dirty="0" smtClean="0"/>
              <a:t>Joint Reviews</a:t>
            </a:r>
          </a:p>
          <a:p>
            <a:pPr lvl="1"/>
            <a:r>
              <a:rPr lang="en-US" i="1" dirty="0" smtClean="0"/>
              <a:t>Computer-Based Testing</a:t>
            </a:r>
          </a:p>
          <a:p>
            <a:pPr lvl="1"/>
            <a:r>
              <a:rPr lang="en-US" i="1" dirty="0" smtClean="0"/>
              <a:t>Product Quality Measures</a:t>
            </a:r>
          </a:p>
          <a:p>
            <a:endParaRPr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 smtClean="0"/>
              <a:t>Product Assurance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r>
              <a:rPr lang="en-US" i="1" dirty="0"/>
              <a:t>systematic activities providing evidence of the ability of the software process to produce a software product fit for </a:t>
            </a:r>
            <a:r>
              <a:rPr lang="en-US" i="1" dirty="0" smtClean="0"/>
              <a:t>use</a:t>
            </a:r>
          </a:p>
          <a:p>
            <a:pPr lvl="1"/>
            <a:r>
              <a:rPr lang="en-US" i="1" dirty="0" smtClean="0"/>
              <a:t>Process maturity and compliance </a:t>
            </a:r>
          </a:p>
          <a:p>
            <a:pPr lvl="1"/>
            <a:r>
              <a:rPr lang="en-US" i="1" dirty="0" smtClean="0"/>
              <a:t>Risk Management</a:t>
            </a:r>
          </a:p>
          <a:p>
            <a:pPr lvl="1"/>
            <a:r>
              <a:rPr lang="en-US" i="1" dirty="0" smtClean="0"/>
              <a:t>Independent oversight</a:t>
            </a:r>
          </a:p>
          <a:p>
            <a:pPr lvl="1"/>
            <a:r>
              <a:rPr lang="en-US" i="1" dirty="0" smtClean="0"/>
              <a:t>SQA audits and reporting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Process Assurance</a:t>
            </a:r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Software Quality Assurance Methods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86619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C6EBB4-341C-42A0-B404-BA7721A4D6D7}" type="slidenum">
              <a:rPr lang="en-US" smtClean="0"/>
              <a:pPr/>
              <a:t>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Software Quality Assurance 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62000" y="5934045"/>
            <a:ext cx="7620000" cy="4001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000" dirty="0"/>
              <a:t>The PM </a:t>
            </a:r>
            <a:r>
              <a:rPr lang="en-US" sz="2000" dirty="0" smtClean="0"/>
              <a:t>is ultimately </a:t>
            </a:r>
            <a:r>
              <a:rPr lang="en-US" sz="2000" dirty="0"/>
              <a:t>responsible for setting the quality objectives!</a:t>
            </a:r>
          </a:p>
        </p:txBody>
      </p:sp>
      <p:sp>
        <p:nvSpPr>
          <p:cNvPr id="696323" name="Rectangle 3"/>
          <p:cNvSpPr>
            <a:spLocks noGrp="1" noChangeArrowheads="1"/>
          </p:cNvSpPr>
          <p:nvPr>
            <p:ph idx="1"/>
          </p:nvPr>
        </p:nvSpPr>
        <p:spPr>
          <a:xfrm>
            <a:off x="273171" y="1341437"/>
            <a:ext cx="8229600" cy="4525963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A quality program includes a management process that is capable of ensuring the following key activities:</a:t>
            </a:r>
          </a:p>
          <a:p>
            <a:pPr lvl="1"/>
            <a:r>
              <a:rPr lang="en-US" dirty="0" smtClean="0"/>
              <a:t>Formulating a quality management plan</a:t>
            </a:r>
          </a:p>
          <a:p>
            <a:pPr lvl="1"/>
            <a:r>
              <a:rPr lang="en-US" dirty="0" smtClean="0"/>
              <a:t>Applying software engineering principles</a:t>
            </a:r>
          </a:p>
          <a:p>
            <a:pPr lvl="1"/>
            <a:r>
              <a:rPr lang="en-US" dirty="0" smtClean="0"/>
              <a:t>Conducting formal technical reviews</a:t>
            </a:r>
          </a:p>
          <a:p>
            <a:pPr lvl="1"/>
            <a:r>
              <a:rPr lang="en-US" dirty="0" smtClean="0"/>
              <a:t>Applying a multi-tiered testing strategy</a:t>
            </a:r>
          </a:p>
          <a:p>
            <a:pPr lvl="1"/>
            <a:r>
              <a:rPr lang="en-US" dirty="0" smtClean="0"/>
              <a:t>Enforcing Process adherence</a:t>
            </a:r>
          </a:p>
          <a:p>
            <a:pPr lvl="1"/>
            <a:r>
              <a:rPr lang="en-US" dirty="0" smtClean="0"/>
              <a:t>Controlling change and measuring the impact of change</a:t>
            </a:r>
          </a:p>
          <a:p>
            <a:pPr lvl="1"/>
            <a:r>
              <a:rPr lang="en-US" dirty="0" smtClean="0"/>
              <a:t>Performing SQA audits, keeping records and reporting</a:t>
            </a:r>
          </a:p>
          <a:p>
            <a:r>
              <a:rPr lang="en-US" dirty="0" smtClean="0"/>
              <a:t>The PM should allow contractors to define and use a preferred quality management process that meets required program support capabilities. </a:t>
            </a:r>
          </a:p>
          <a:p>
            <a:r>
              <a:rPr lang="en-US" dirty="0" smtClean="0"/>
              <a:t>The DOD does not require third party certification or registration of a supplier’s quality system</a:t>
            </a:r>
            <a:endParaRPr lang="en-US" dirty="0"/>
          </a:p>
        </p:txBody>
      </p:sp>
      <p:sp>
        <p:nvSpPr>
          <p:cNvPr id="6963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Quality Program</a:t>
            </a:r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3259152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C6EBB4-341C-42A0-B404-BA7721A4D6D7}" type="slidenum">
              <a:rPr lang="en-US" smtClean="0"/>
              <a:pPr/>
              <a:t>16</a:t>
            </a:fld>
            <a:endParaRPr lang="en-US" dirty="0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Software Quality Assurance</a:t>
            </a:r>
          </a:p>
        </p:txBody>
      </p:sp>
      <p:pic>
        <p:nvPicPr>
          <p:cNvPr id="14" name="Content Placeholder 13" descr="Purpose and Scope (SIs and life cycle covered)&#10;Management (tasks and responsibilities)&#10;Documentation (types and evaluation criteria)&#10;Standards, practices, conventions and metrics&#10;Reviews and Audits (which + how conducted)&#10;Testing Activities (not described elsewhere)&#10;Problem Reporting and Corrective Action&#10;Tools, techniques and methodologies&#10;Code Control (generally part of SCM Plan)&#10;Media Control (generally part of SCM Plan)&#10;Supplier Control (SQAP flowdown)&#10;Record collection, maintenance, retention&#10;Training (needed to meet SQAP needs)&#10;Risk Management (methods and procedures)&#10;&#10;format based on IEEE Standard 730 and 730.1&#10;&#10;&#10;Various Commercial Software Development Standards to Specific Project Implementation to SDP to Software Quality Assurance Process to Links to other places. &#10;" title="Software Quality Assurance Plan"/>
          <p:cNvPicPr>
            <a:picLocks noGrp="1" noChangeAspect="1"/>
          </p:cNvPicPr>
          <p:nvPr>
            <p:ph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1" y="1376970"/>
            <a:ext cx="8077200" cy="5068048"/>
          </a:xfrm>
        </p:spPr>
      </p:pic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Software Quality Assurance </a:t>
            </a:r>
            <a:r>
              <a:rPr lang="en-US" dirty="0" smtClean="0"/>
              <a:t>Plan</a:t>
            </a:r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3763685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C6EBB4-341C-42A0-B404-BA7721A4D6D7}" type="slidenum">
              <a:rPr lang="en-US" smtClean="0"/>
              <a:pPr/>
              <a:t>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Software Quality Assurance</a:t>
            </a:r>
          </a:p>
        </p:txBody>
      </p:sp>
      <p:sp>
        <p:nvSpPr>
          <p:cNvPr id="694275" name="Rectangle 3"/>
          <p:cNvSpPr>
            <a:spLocks noGrp="1" noChangeArrowheads="1"/>
          </p:cNvSpPr>
          <p:nvPr>
            <p:ph idx="1"/>
          </p:nvPr>
        </p:nvSpPr>
        <p:spPr>
          <a:xfrm>
            <a:off x="304800" y="1371600"/>
            <a:ext cx="8534400" cy="4953000"/>
          </a:xfrm>
        </p:spPr>
        <p:txBody>
          <a:bodyPr>
            <a:normAutofit fontScale="77500" lnSpcReduction="20000"/>
          </a:bodyPr>
          <a:lstStyle/>
          <a:p>
            <a:r>
              <a:rPr lang="en-US" sz="2600" dirty="0" smtClean="0"/>
              <a:t>Software Engineering</a:t>
            </a:r>
          </a:p>
          <a:p>
            <a:pPr lvl="1"/>
            <a:r>
              <a:rPr lang="en-US" dirty="0" smtClean="0"/>
              <a:t>The application of a systematic, disciplined, quantifiable approach to the development, operation, and maintenance of software; that is, the application of engineering to software. [IEEE Std 610.12-1990]</a:t>
            </a:r>
          </a:p>
          <a:p>
            <a:r>
              <a:rPr lang="en-US" sz="2600" dirty="0"/>
              <a:t>Software Cleanroom Engineering</a:t>
            </a:r>
          </a:p>
          <a:p>
            <a:pPr lvl="1"/>
            <a:r>
              <a:rPr lang="en-US" dirty="0"/>
              <a:t>Combines formal methods of requirements and design with statistical usage testing to produce software with nearly none or no defects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Normally used in systems requiring highly reliable software (space shuttle)</a:t>
            </a:r>
            <a:endParaRPr lang="en-US" dirty="0"/>
          </a:p>
          <a:p>
            <a:r>
              <a:rPr lang="en-US" sz="2600" dirty="0" smtClean="0"/>
              <a:t>Continuous </a:t>
            </a:r>
            <a:r>
              <a:rPr lang="en-US" sz="2600" dirty="0"/>
              <a:t>Process Improvement</a:t>
            </a:r>
          </a:p>
          <a:p>
            <a:pPr lvl="1"/>
            <a:r>
              <a:rPr lang="en-US" dirty="0" smtClean="0"/>
              <a:t>A strategic approach for developing a culture of continuous improvement in the areas of reliability, process cycle times, costs in terms of less total resource consumption, quality, and productivity.</a:t>
            </a:r>
          </a:p>
          <a:p>
            <a:pPr lvl="2"/>
            <a:r>
              <a:rPr lang="en-US" dirty="0" smtClean="0"/>
              <a:t>Six Sigma: A disciplined approach and methodology for reducing variations in system output.</a:t>
            </a:r>
          </a:p>
          <a:p>
            <a:pPr lvl="2"/>
            <a:r>
              <a:rPr lang="en-US" dirty="0" smtClean="0"/>
              <a:t>Lean Six Sigma: A disciplined, data-driven approach and methodology for eliminating defects in any process </a:t>
            </a:r>
            <a:r>
              <a:rPr lang="en-US" altLang="en-US" dirty="0"/>
              <a:t>— </a:t>
            </a:r>
            <a:r>
              <a:rPr lang="en-US" dirty="0" smtClean="0"/>
              <a:t>from manufacturing to transactional and from product to service.</a:t>
            </a:r>
          </a:p>
          <a:p>
            <a:pPr lvl="2"/>
            <a:r>
              <a:rPr lang="en-US" dirty="0" smtClean="0"/>
              <a:t>Theory of Constraints: a management paradigm that views any manageable system as being limited in achieving more of its goals by a very small number of constraints. </a:t>
            </a:r>
          </a:p>
        </p:txBody>
      </p:sp>
      <p:sp>
        <p:nvSpPr>
          <p:cNvPr id="6942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Process Assurance</a:t>
            </a:r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5607744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E0D0AC-F64C-48A7-95DD-B5916F396131}" type="slidenum">
              <a:rPr lang="en-US" smtClean="0"/>
              <a:pPr/>
              <a:t>18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Software Quality Assurance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5084619" y="6065961"/>
            <a:ext cx="3935180" cy="33855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1600" dirty="0" smtClean="0">
                <a:solidFill>
                  <a:schemeClr val="tx1"/>
                </a:solidFill>
              </a:rPr>
              <a:t>*CMMI is a spin-off of original SEI activity</a:t>
            </a: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22533" name="TextBox 6"/>
          <p:cNvSpPr txBox="1">
            <a:spLocks noChangeArrowheads="1"/>
          </p:cNvSpPr>
          <p:nvPr/>
        </p:nvSpPr>
        <p:spPr bwMode="auto">
          <a:xfrm>
            <a:off x="221672" y="6049037"/>
            <a:ext cx="4696692" cy="3693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  <a:extLst/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rgbClr val="FFFF00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 sz="2400">
                <a:solidFill>
                  <a:srgbClr val="FFFF00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 sz="2400">
                <a:solidFill>
                  <a:srgbClr val="FFFF00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 sz="2400">
                <a:solidFill>
                  <a:srgbClr val="FFFF00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 sz="2400">
                <a:solidFill>
                  <a:srgbClr val="FFFF00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FF00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FF00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FF00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rgbClr val="FFFF00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sz="1800" b="1" dirty="0" smtClean="0">
                <a:solidFill>
                  <a:srgbClr val="0000FF"/>
                </a:solidFill>
              </a:rPr>
              <a:t>CMMI Institute </a:t>
            </a:r>
            <a:r>
              <a:rPr lang="en-US" sz="1800" b="1" dirty="0" smtClean="0">
                <a:solidFill>
                  <a:srgbClr val="0000FF"/>
                </a:solidFill>
                <a:hlinkClick r:id="rId4"/>
              </a:rPr>
              <a:t>http://cmmiinstitute.com/</a:t>
            </a:r>
            <a:endParaRPr lang="en-US" sz="1800" b="1" dirty="0">
              <a:solidFill>
                <a:srgbClr val="0000FF"/>
              </a:solidFill>
            </a:endParaRPr>
          </a:p>
        </p:txBody>
      </p:sp>
      <p:sp>
        <p:nvSpPr>
          <p:cNvPr id="69427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295400"/>
            <a:ext cx="8229600" cy="4830763"/>
          </a:xfrm>
        </p:spPr>
        <p:txBody>
          <a:bodyPr>
            <a:normAutofit fontScale="77500" lnSpcReduction="20000"/>
          </a:bodyPr>
          <a:lstStyle/>
          <a:p>
            <a:pPr>
              <a:spcAft>
                <a:spcPts val="300"/>
              </a:spcAft>
            </a:pPr>
            <a:r>
              <a:rPr lang="en-US" b="1" dirty="0" smtClean="0"/>
              <a:t>Capability Maturity Model® Integration (CMMI) </a:t>
            </a:r>
          </a:p>
          <a:p>
            <a:pPr lvl="1">
              <a:spcAft>
                <a:spcPts val="300"/>
              </a:spcAft>
            </a:pPr>
            <a:r>
              <a:rPr lang="en-US" dirty="0" smtClean="0"/>
              <a:t> Was a collaborative effort sponsored by the Office of the Secretary of Defense/Acquisition and Technology (OSD/A&amp;T) Systems Engineering with participation by government, industry, and the Software Engineering Institute (SEI)*.</a:t>
            </a:r>
          </a:p>
          <a:p>
            <a:pPr lvl="1">
              <a:spcAft>
                <a:spcPts val="300"/>
              </a:spcAft>
            </a:pPr>
            <a:r>
              <a:rPr lang="en-US" dirty="0" smtClean="0"/>
              <a:t>Objective is to develop a product suite that provides industry and government with a set of products to support process and product improvement.</a:t>
            </a:r>
          </a:p>
          <a:p>
            <a:pPr lvl="1">
              <a:spcAft>
                <a:spcPts val="300"/>
              </a:spcAft>
            </a:pPr>
            <a:r>
              <a:rPr lang="en-US" dirty="0" smtClean="0"/>
              <a:t>It can be used to guide process improvement across a project, a division, or an entire organization.</a:t>
            </a:r>
          </a:p>
          <a:p>
            <a:pPr>
              <a:spcAft>
                <a:spcPts val="300"/>
              </a:spcAft>
            </a:pPr>
            <a:r>
              <a:rPr lang="en-US" b="1" dirty="0" smtClean="0"/>
              <a:t>Benefits of implementing process improvement:</a:t>
            </a:r>
          </a:p>
          <a:p>
            <a:pPr lvl="1">
              <a:spcAft>
                <a:spcPts val="300"/>
              </a:spcAft>
            </a:pPr>
            <a:r>
              <a:rPr lang="en-US" dirty="0" smtClean="0"/>
              <a:t>The </a:t>
            </a:r>
            <a:r>
              <a:rPr lang="en-US" u="sng" dirty="0" smtClean="0"/>
              <a:t>quality</a:t>
            </a:r>
            <a:r>
              <a:rPr lang="en-US" dirty="0" smtClean="0"/>
              <a:t> of a system is highly influenced by the </a:t>
            </a:r>
            <a:r>
              <a:rPr lang="en-US" u="sng" dirty="0" smtClean="0"/>
              <a:t>quality</a:t>
            </a:r>
            <a:r>
              <a:rPr lang="en-US" dirty="0" smtClean="0"/>
              <a:t> of the process used to acquire, develop, and maintain it. </a:t>
            </a:r>
          </a:p>
          <a:p>
            <a:pPr lvl="1">
              <a:spcAft>
                <a:spcPts val="300"/>
              </a:spcAft>
            </a:pPr>
            <a:r>
              <a:rPr lang="en-US" dirty="0" smtClean="0"/>
              <a:t>Process improvement increases product and service </a:t>
            </a:r>
            <a:r>
              <a:rPr lang="en-US" u="sng" dirty="0" smtClean="0"/>
              <a:t>quality</a:t>
            </a:r>
            <a:r>
              <a:rPr lang="en-US" dirty="0" smtClean="0"/>
              <a:t> as organizations apply it to achieve their business objectives. </a:t>
            </a:r>
          </a:p>
          <a:p>
            <a:pPr lvl="1">
              <a:spcAft>
                <a:spcPts val="300"/>
              </a:spcAft>
            </a:pPr>
            <a:r>
              <a:rPr lang="en-US" dirty="0" smtClean="0"/>
              <a:t>Process improvement objectives are aligned with business objectives.</a:t>
            </a:r>
          </a:p>
          <a:p>
            <a:pPr lvl="1">
              <a:spcAft>
                <a:spcPts val="300"/>
              </a:spcAft>
            </a:pPr>
            <a:r>
              <a:rPr lang="en-US" dirty="0" smtClean="0"/>
              <a:t>CMMI maturity level can often be a good predictor of whether a software development project will incur cost and schedule overruns.</a:t>
            </a:r>
          </a:p>
        </p:txBody>
      </p:sp>
      <p:sp>
        <p:nvSpPr>
          <p:cNvPr id="22531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Process Assurance:</a:t>
            </a:r>
            <a:br>
              <a:rPr lang="en-US" dirty="0" smtClean="0"/>
            </a:br>
            <a:r>
              <a:rPr lang="en-US" dirty="0" smtClean="0"/>
              <a:t>Capability Maturity Model—Integration (CMMI)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5467236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E0D0AC-F64C-48A7-95DD-B5916F396131}" type="slidenum">
              <a:rPr lang="en-US" smtClean="0"/>
              <a:pPr/>
              <a:t>19</a:t>
            </a:fld>
            <a:endParaRPr lang="en-US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Software Quality Assurance</a:t>
            </a:r>
          </a:p>
        </p:txBody>
      </p:sp>
      <p:pic>
        <p:nvPicPr>
          <p:cNvPr id="3074" name="Picture 2" descr="Comparison of Representations" title="Comparison of Representations"/>
          <p:cNvPicPr>
            <a:picLocks noGrp="1" noChangeAspect="1" noChangeArrowheads="1"/>
          </p:cNvPicPr>
          <p:nvPr>
            <p:ph sz="half" idx="2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24161" y="1600200"/>
            <a:ext cx="2286677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Content Placeholder 7"/>
          <p:cNvSpPr>
            <a:spLocks noGrp="1"/>
          </p:cNvSpPr>
          <p:nvPr>
            <p:ph sz="half" idx="1"/>
          </p:nvPr>
        </p:nvSpPr>
        <p:spPr>
          <a:xfrm>
            <a:off x="387927" y="1447800"/>
            <a:ext cx="4973782" cy="4966855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en-US" b="1" dirty="0"/>
              <a:t>CONTINUOUS</a:t>
            </a:r>
          </a:p>
          <a:p>
            <a:pPr marL="0" indent="0">
              <a:buNone/>
            </a:pPr>
            <a:endParaRPr lang="en-US" sz="2200" dirty="0" smtClean="0"/>
          </a:p>
          <a:p>
            <a:pPr marL="0" indent="0">
              <a:buNone/>
            </a:pPr>
            <a:r>
              <a:rPr lang="en-US" sz="2200" dirty="0" smtClean="0"/>
              <a:t>Path </a:t>
            </a:r>
            <a:r>
              <a:rPr lang="en-US" sz="2200" dirty="0"/>
              <a:t>enables organization to incrementally improve processes corresponding to an individual process area (PA) (or group of process areas) selected by the organization. </a:t>
            </a:r>
          </a:p>
          <a:p>
            <a:endParaRPr lang="en-US" dirty="0"/>
          </a:p>
          <a:p>
            <a:endParaRPr lang="en-US" dirty="0"/>
          </a:p>
          <a:p>
            <a:pPr marL="0" indent="0" algn="ctr">
              <a:buNone/>
            </a:pPr>
            <a:r>
              <a:rPr lang="en-US" b="1" dirty="0"/>
              <a:t>STAGED</a:t>
            </a:r>
          </a:p>
          <a:p>
            <a:pPr marL="0" indent="0">
              <a:buNone/>
            </a:pPr>
            <a:endParaRPr lang="en-US" sz="2200" dirty="0" smtClean="0"/>
          </a:p>
          <a:p>
            <a:pPr marL="0" indent="0">
              <a:buNone/>
            </a:pPr>
            <a:r>
              <a:rPr lang="en-US" sz="2200" dirty="0" smtClean="0"/>
              <a:t>Path </a:t>
            </a:r>
            <a:r>
              <a:rPr lang="en-US" sz="2200" dirty="0"/>
              <a:t>enables organization to improve a set of related processes by incrementally addressing successive sets of process areas. </a:t>
            </a:r>
          </a:p>
        </p:txBody>
      </p:sp>
      <p:sp>
        <p:nvSpPr>
          <p:cNvPr id="23554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Process Assurance:</a:t>
            </a:r>
            <a:br>
              <a:rPr lang="en-US" dirty="0"/>
            </a:br>
            <a:r>
              <a:rPr lang="en-US" dirty="0"/>
              <a:t>Capability Maturity Model—Integration (CMMI)</a:t>
            </a:r>
            <a:endParaRPr lang="en-US" dirty="0" smtClean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8062614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657600"/>
            <a:ext cx="7848600" cy="1752600"/>
          </a:xfrm>
        </p:spPr>
        <p:txBody>
          <a:bodyPr>
            <a:noAutofit/>
          </a:bodyPr>
          <a:lstStyle/>
          <a:p>
            <a:r>
              <a:rPr lang="en-US" sz="4400" dirty="0" smtClean="0"/>
              <a:t>Lesson XX</a:t>
            </a:r>
            <a:br>
              <a:rPr lang="en-US" sz="4400" dirty="0" smtClean="0"/>
            </a:br>
            <a:r>
              <a:rPr lang="en-US" sz="4400" dirty="0" smtClean="0"/>
              <a:t>Software Quality Assurance</a:t>
            </a:r>
            <a:endParaRPr lang="en-US" sz="44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57756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E0D0AC-F64C-48A7-95DD-B5916F396131}" type="slidenum">
              <a:rPr lang="en-US" smtClean="0"/>
              <a:pPr/>
              <a:t>20</a:t>
            </a:fld>
            <a:endParaRPr lang="en-US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Software Quality Assurance</a:t>
            </a:r>
          </a:p>
        </p:txBody>
      </p:sp>
      <p:sp>
        <p:nvSpPr>
          <p:cNvPr id="2" name="Rectangle 1"/>
          <p:cNvSpPr/>
          <p:nvPr/>
        </p:nvSpPr>
        <p:spPr>
          <a:xfrm>
            <a:off x="487794" y="5368637"/>
            <a:ext cx="8240570" cy="12311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n-US" sz="1600" dirty="0" smtClean="0">
                <a:solidFill>
                  <a:schemeClr val="tx1"/>
                </a:solidFill>
              </a:rPr>
              <a:t>Capability levels enable your organization to focus its process improvement efforts process area by process area from capability level 0 to capability level 3. </a:t>
            </a:r>
          </a:p>
          <a:p>
            <a:r>
              <a:rPr lang="en-US" sz="1000" dirty="0" smtClean="0">
                <a:solidFill>
                  <a:schemeClr val="tx1"/>
                </a:solidFill>
              </a:rPr>
              <a:t> 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1600" dirty="0" smtClean="0">
                <a:solidFill>
                  <a:schemeClr val="tx1"/>
                </a:solidFill>
              </a:rPr>
              <a:t>Maturity levels provide a staging of processes for improvement across your organization from maturity level 1 to maturity level 5. </a:t>
            </a:r>
          </a:p>
        </p:txBody>
      </p:sp>
      <p:graphicFrame>
        <p:nvGraphicFramePr>
          <p:cNvPr id="3" name="Content Placeholder 2" descr="table that shows the names of the continuous representation levels and the staged levels" title="Table of Levels"/>
          <p:cNvGraphicFramePr>
            <a:graphicFrameLocks noGrp="1"/>
          </p:cNvGraphicFramePr>
          <p:nvPr>
            <p:ph idx="1"/>
            <p:extLst/>
          </p:nvPr>
        </p:nvGraphicFramePr>
        <p:xfrm>
          <a:off x="466481" y="1371600"/>
          <a:ext cx="8229600" cy="3915366"/>
        </p:xfrm>
        <a:graphic>
          <a:graphicData uri="http://schemas.openxmlformats.org/drawingml/2006/table">
            <a:tbl>
              <a:tblPr firstRow="1" firstCol="1" bandRow="1">
                <a:tableStyleId>{00A15C55-8517-42AA-B614-E9B94910E393}</a:tableStyleId>
              </a:tblPr>
              <a:tblGrid>
                <a:gridCol w="1219200"/>
                <a:gridCol w="3200400"/>
                <a:gridCol w="3810000"/>
              </a:tblGrid>
              <a:tr h="838200"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solidFill>
                            <a:schemeClr val="tx1"/>
                          </a:solidFill>
                          <a:effectLst/>
                        </a:rPr>
                        <a:t>Level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971" marR="64971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</a:rPr>
                        <a:t>Continuous Representation Capability Levels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971" marR="64971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solidFill>
                            <a:schemeClr val="tx1"/>
                          </a:solidFill>
                          <a:effectLst/>
                        </a:rPr>
                        <a:t>Staged Representation </a:t>
                      </a:r>
                    </a:p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solidFill>
                            <a:schemeClr val="tx1"/>
                          </a:solidFill>
                          <a:effectLst/>
                        </a:rPr>
                        <a:t>Maturity Levels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971" marR="64971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512861"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dirty="0">
                          <a:solidFill>
                            <a:schemeClr val="tx1"/>
                          </a:solidFill>
                          <a:effectLst/>
                        </a:rPr>
                        <a:t>Level 0</a:t>
                      </a:r>
                      <a:endParaRPr lang="en-US" sz="1800" b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971" marR="64971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Incomplete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971" marR="64971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 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971" marR="64971" marT="0" marB="0"/>
                </a:tc>
              </a:tr>
              <a:tr h="512861"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dirty="0">
                          <a:solidFill>
                            <a:schemeClr val="tx1"/>
                          </a:solidFill>
                          <a:effectLst/>
                        </a:rPr>
                        <a:t>Level 1</a:t>
                      </a:r>
                      <a:endParaRPr lang="en-US" sz="1800" b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971" marR="64971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Performed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971" marR="64971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Initial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971" marR="64971" marT="0" marB="0"/>
                </a:tc>
              </a:tr>
              <a:tr h="512861"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dirty="0">
                          <a:solidFill>
                            <a:schemeClr val="tx1"/>
                          </a:solidFill>
                          <a:effectLst/>
                        </a:rPr>
                        <a:t>Level 2</a:t>
                      </a:r>
                      <a:endParaRPr lang="en-US" sz="1800" b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971" marR="64971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Managed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971" marR="64971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Managed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971" marR="64971" marT="0" marB="0"/>
                </a:tc>
              </a:tr>
              <a:tr h="512861"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dirty="0">
                          <a:solidFill>
                            <a:schemeClr val="tx1"/>
                          </a:solidFill>
                          <a:effectLst/>
                        </a:rPr>
                        <a:t>Level 3</a:t>
                      </a:r>
                      <a:endParaRPr lang="en-US" sz="1800" b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971" marR="64971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Defined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971" marR="64971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Defined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971" marR="64971" marT="0" marB="0"/>
                </a:tc>
              </a:tr>
              <a:tr h="512861"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dirty="0">
                          <a:solidFill>
                            <a:schemeClr val="tx1"/>
                          </a:solidFill>
                          <a:effectLst/>
                        </a:rPr>
                        <a:t>Level 4</a:t>
                      </a:r>
                      <a:endParaRPr lang="en-US" sz="1800" b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971" marR="64971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 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971" marR="64971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Quantitatively Managed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971" marR="64971" marT="0" marB="0"/>
                </a:tc>
              </a:tr>
              <a:tr h="512861"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0" dirty="0">
                          <a:solidFill>
                            <a:schemeClr val="tx1"/>
                          </a:solidFill>
                          <a:effectLst/>
                        </a:rPr>
                        <a:t>Level 5</a:t>
                      </a:r>
                      <a:endParaRPr lang="en-US" sz="1800" b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971" marR="64971" marT="0" marB="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 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971" marR="64971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Optimizing</a:t>
                      </a:r>
                      <a:endParaRPr lang="en-US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4971" marR="64971" marT="0" marB="0"/>
                </a:tc>
              </a:tr>
            </a:tbl>
          </a:graphicData>
        </a:graphic>
      </p:graphicFrame>
      <p:sp>
        <p:nvSpPr>
          <p:cNvPr id="16387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Process Assurance:</a:t>
            </a:r>
            <a:br>
              <a:rPr lang="en-US" dirty="0"/>
            </a:br>
            <a:r>
              <a:rPr lang="en-US" dirty="0"/>
              <a:t>Capability Maturity Model—Integration (CMMI)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2055012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1D7E3A-31DF-4290-9239-8EB3F0F3AEB8}" type="slidenum">
              <a:rPr lang="en-US" smtClean="0"/>
              <a:pPr/>
              <a:t>21</a:t>
            </a:fld>
            <a:endParaRPr lang="en-US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Software Quality Assurance</a:t>
            </a:r>
          </a:p>
        </p:txBody>
      </p:sp>
      <p:sp>
        <p:nvSpPr>
          <p:cNvPr id="6" name="Rectangle 5"/>
          <p:cNvSpPr/>
          <p:nvPr/>
        </p:nvSpPr>
        <p:spPr>
          <a:xfrm>
            <a:off x="4572000" y="5750004"/>
            <a:ext cx="4114800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 smtClean="0">
                <a:hlinkClick r:id="rId4"/>
              </a:rPr>
              <a:t>ISO 9000 - Quality management://www.iso.org/iso/iso_9000</a:t>
            </a:r>
            <a:endParaRPr lang="en-US" sz="1600" dirty="0" smtClean="0"/>
          </a:p>
          <a:p>
            <a:endParaRPr lang="en-US" sz="2000" dirty="0"/>
          </a:p>
        </p:txBody>
      </p:sp>
      <p:sp>
        <p:nvSpPr>
          <p:cNvPr id="4" name="Rectangle 3"/>
          <p:cNvSpPr/>
          <p:nvPr/>
        </p:nvSpPr>
        <p:spPr>
          <a:xfrm>
            <a:off x="304800" y="5610888"/>
            <a:ext cx="3956304" cy="986118"/>
          </a:xfrm>
          <a:prstGeom prst="rect">
            <a:avLst/>
          </a:prstGeom>
          <a:solidFill>
            <a:srgbClr val="CCFFFF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 b="1" dirty="0" smtClean="0">
                <a:solidFill>
                  <a:schemeClr val="tx1"/>
                </a:solidFill>
              </a:rPr>
              <a:t>ISO 9001</a:t>
            </a:r>
            <a:r>
              <a:rPr lang="en-US" sz="1400" dirty="0" smtClean="0">
                <a:solidFill>
                  <a:schemeClr val="tx1"/>
                </a:solidFill>
              </a:rPr>
              <a:t> gives the requirements that an organization must do to manage the </a:t>
            </a:r>
            <a:r>
              <a:rPr lang="en-US" sz="1400" b="1" dirty="0" smtClean="0">
                <a:solidFill>
                  <a:schemeClr val="tx1"/>
                </a:solidFill>
              </a:rPr>
              <a:t>processes affecting quality </a:t>
            </a:r>
            <a:r>
              <a:rPr lang="en-US" sz="1400" dirty="0" smtClean="0">
                <a:solidFill>
                  <a:schemeClr val="tx1"/>
                </a:solidFill>
              </a:rPr>
              <a:t>of its products and services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10" name="Content Placeholder 9"/>
          <p:cNvSpPr>
            <a:spLocks noGrp="1"/>
          </p:cNvSpPr>
          <p:nvPr>
            <p:ph idx="1"/>
          </p:nvPr>
        </p:nvSpPr>
        <p:spPr>
          <a:xfrm>
            <a:off x="457199" y="1371600"/>
            <a:ext cx="8229600" cy="4525963"/>
          </a:xfrm>
        </p:spPr>
        <p:txBody>
          <a:bodyPr>
            <a:normAutofit/>
          </a:bodyPr>
          <a:lstStyle/>
          <a:p>
            <a:r>
              <a:rPr lang="en-US" sz="2000" dirty="0"/>
              <a:t>ISO 9000, Quality Management and Quality Assurance Standards </a:t>
            </a:r>
          </a:p>
          <a:p>
            <a:pPr lvl="1"/>
            <a:r>
              <a:rPr lang="en-US" sz="1900" dirty="0" smtClean="0"/>
              <a:t>Provides </a:t>
            </a:r>
            <a:r>
              <a:rPr lang="en-US" sz="1900" dirty="0"/>
              <a:t>guidelines as to which document to use and how to use it. </a:t>
            </a:r>
          </a:p>
          <a:p>
            <a:pPr lvl="1"/>
            <a:r>
              <a:rPr lang="en-US" sz="1900" dirty="0"/>
              <a:t>Use of ISO 9001, 9002 or 9003 depends on business structure</a:t>
            </a:r>
          </a:p>
          <a:p>
            <a:r>
              <a:rPr lang="en-US" sz="2000" dirty="0"/>
              <a:t>ISO 9001, Quality Systems </a:t>
            </a:r>
          </a:p>
          <a:p>
            <a:pPr lvl="1"/>
            <a:r>
              <a:rPr lang="en-US" sz="1900" dirty="0"/>
              <a:t>Model for Quality Assurance in Design/Development, Production Installation, and Servicing</a:t>
            </a:r>
          </a:p>
          <a:p>
            <a:r>
              <a:rPr lang="en-US" sz="2000" dirty="0"/>
              <a:t>ISO 9002, Quality Systems </a:t>
            </a:r>
          </a:p>
          <a:p>
            <a:pPr lvl="1"/>
            <a:r>
              <a:rPr lang="en-US" sz="1900" dirty="0"/>
              <a:t>Model for Quality Assurance in Production and Installation</a:t>
            </a:r>
          </a:p>
          <a:p>
            <a:r>
              <a:rPr lang="en-US" sz="2000" dirty="0"/>
              <a:t>ISO 9003, Quality Systems </a:t>
            </a:r>
          </a:p>
          <a:p>
            <a:pPr lvl="1"/>
            <a:r>
              <a:rPr lang="en-US" sz="1900" dirty="0"/>
              <a:t>Model for Quality Assurance in Final Inspection and Test</a:t>
            </a:r>
          </a:p>
          <a:p>
            <a:r>
              <a:rPr lang="en-US" sz="2000" dirty="0"/>
              <a:t>ISO 9004, Quality Management and Quality Systems Element</a:t>
            </a:r>
          </a:p>
          <a:p>
            <a:pPr lvl="1"/>
            <a:r>
              <a:rPr lang="en-US" sz="1800" dirty="0"/>
              <a:t>Along with ISO 9000, ISO 9004 is an advisory document.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Process Assurance:</a:t>
            </a:r>
            <a:br>
              <a:rPr lang="en-US" dirty="0"/>
            </a:br>
            <a:r>
              <a:rPr lang="en-US" dirty="0" smtClean="0"/>
              <a:t>More Quality Process Models and Standards</a:t>
            </a:r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3198750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C6EBB4-341C-42A0-B404-BA7721A4D6D7}" type="slidenum">
              <a:rPr lang="en-US" smtClean="0"/>
              <a:pPr/>
              <a:t>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Software Quality Assurance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152400" y="1447800"/>
            <a:ext cx="8839200" cy="4953000"/>
          </a:xfrm>
        </p:spPr>
        <p:txBody>
          <a:bodyPr>
            <a:normAutofit fontScale="77500" lnSpcReduction="20000"/>
          </a:bodyPr>
          <a:lstStyle/>
          <a:p>
            <a:r>
              <a:rPr lang="en-US" dirty="0"/>
              <a:t>SPICE (SW Process Improvement and Capability Determination) (ISO/IEC 15504)</a:t>
            </a:r>
          </a:p>
          <a:p>
            <a:pPr lvl="1"/>
            <a:r>
              <a:rPr lang="en-US" dirty="0"/>
              <a:t>An international standard for software process assessment.</a:t>
            </a:r>
          </a:p>
          <a:p>
            <a:pPr lvl="1"/>
            <a:r>
              <a:rPr lang="en-US" dirty="0"/>
              <a:t>Derived from process lifecycle standard ISO 12207 and ideas of maturity models like Bootstrap, Trillium and the CMM.</a:t>
            </a:r>
          </a:p>
          <a:p>
            <a:r>
              <a:rPr lang="en-US" dirty="0" smtClean="0"/>
              <a:t>Control Objectives for Information and related Technology (COBIT)</a:t>
            </a:r>
          </a:p>
          <a:p>
            <a:pPr lvl="1"/>
            <a:r>
              <a:rPr lang="en-US" dirty="0" smtClean="0"/>
              <a:t>Provides good practices across a domain and process framework. </a:t>
            </a:r>
          </a:p>
          <a:p>
            <a:pPr lvl="1"/>
            <a:r>
              <a:rPr lang="en-US" dirty="0" smtClean="0"/>
              <a:t>Practices designed to help optimize IT-enabled investments, ensure service .delivery and provide a measure against which to judge when things do go wrong..</a:t>
            </a:r>
          </a:p>
          <a:p>
            <a:r>
              <a:rPr lang="en-US" dirty="0" smtClean="0"/>
              <a:t>Information Technology Infrastructure Library (ITIL)</a:t>
            </a:r>
          </a:p>
          <a:p>
            <a:pPr lvl="1"/>
            <a:r>
              <a:rPr lang="en-US" dirty="0" smtClean="0"/>
              <a:t>Provides international best practices for IT service management.</a:t>
            </a:r>
          </a:p>
          <a:p>
            <a:r>
              <a:rPr lang="en-US" dirty="0" smtClean="0"/>
              <a:t>Consists of a series of books giving guidance on the provision of quality IT. services, and on the accommodation and environmental facilities needed to support IT</a:t>
            </a:r>
            <a:r>
              <a:rPr lang="en-US" dirty="0"/>
              <a:t>. </a:t>
            </a:r>
            <a:endParaRPr lang="en-US" dirty="0" smtClean="0"/>
          </a:p>
          <a:p>
            <a:r>
              <a:rPr lang="en-US" dirty="0" smtClean="0"/>
              <a:t>Practical </a:t>
            </a:r>
            <a:r>
              <a:rPr lang="en-US" dirty="0"/>
              <a:t>Software and Systems Measurement (PSM)</a:t>
            </a:r>
          </a:p>
          <a:p>
            <a:pPr lvl="1"/>
            <a:r>
              <a:rPr lang="en-US" dirty="0"/>
              <a:t>Best practices within the software/system acquisition and engineering communities.</a:t>
            </a:r>
          </a:p>
          <a:p>
            <a:pPr lvl="1"/>
            <a:r>
              <a:rPr lang="en-US" dirty="0"/>
              <a:t>Goal is to provide Project Managers with the information needed to meet cost, schedule, and technical objectives on programs.</a:t>
            </a:r>
          </a:p>
          <a:p>
            <a:pPr lvl="1"/>
            <a:endParaRPr lang="en-US" dirty="0" smtClean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Other Quality Standards and Initiatives </a:t>
            </a:r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7644764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C6EBB4-341C-42A0-B404-BA7721A4D6D7}" type="slidenum">
              <a:rPr lang="en-US" smtClean="0"/>
              <a:pPr/>
              <a:t>23</a:t>
            </a:fld>
            <a:endParaRPr lang="en-US" dirty="0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Software Quality Assurance</a:t>
            </a:r>
          </a:p>
        </p:txBody>
      </p:sp>
      <p:pic>
        <p:nvPicPr>
          <p:cNvPr id="12" name="Content Placeholder 11" descr="Desk Checking&#10;&#10;Independent programmer(s) work through a hard copy of the source code&#10;&#10;Pair Programming&#10;&#10;Writing the source code of a program in teams of two&#10;&#10;Team Review&#10;&#10;Moderator leads team through line by line review&#10;&#10;Walkthrough&#10;&#10;Step by step review of a specification, usability features, or design before it is handled off to the technical team for development.&#10;&#10;Formal Inspection&#10;&#10;In–process technical reviews of a product of the software life cycle to find and eliminate defects&#10;&#10;Process steps inlude:&#10;&#10;1.  Planning&#10;2.  Overview&#10;3.  Preparation&#10;4.  Inspection meeting&#10;5.  Rework&#10;6.  Follow–up " title="Types of Human-Based Software Tests"/>
          <p:cNvPicPr>
            <a:picLocks noGrp="1" noChangeAspect="1"/>
          </p:cNvPicPr>
          <p:nvPr>
            <p:ph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" y="1295400"/>
            <a:ext cx="8458200" cy="5054375"/>
          </a:xfr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Product Assurance:</a:t>
            </a:r>
            <a:br>
              <a:rPr lang="en-US" dirty="0" smtClean="0"/>
            </a:br>
            <a:r>
              <a:rPr lang="en-US" dirty="0" smtClean="0"/>
              <a:t>Human–based Testing</a:t>
            </a:r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0323049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C6EBB4-341C-42A0-B404-BA7721A4D6D7}" type="slidenum">
              <a:rPr lang="en-US" smtClean="0"/>
              <a:pPr/>
              <a:t>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Software Quality Assurance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038600" y="4114800"/>
            <a:ext cx="4724400" cy="163121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Various internal DoD and GAO reports and studies have indicated that establishing meaningful measures and using them to manage contributes to program success</a:t>
            </a:r>
            <a:endParaRPr lang="en-US" sz="4000" b="1" i="1" dirty="0"/>
          </a:p>
        </p:txBody>
      </p:sp>
      <p:pic>
        <p:nvPicPr>
          <p:cNvPr id="8" name="Picture 7" descr="Picture of caliper to suggest measuring software attributes" title="Caliper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934200" y="1295400"/>
            <a:ext cx="1828800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40003" name="Rectangle 3"/>
          <p:cNvSpPr>
            <a:spLocks noGrp="1" noChangeArrowheads="1"/>
          </p:cNvSpPr>
          <p:nvPr>
            <p:ph idx="1"/>
          </p:nvPr>
        </p:nvSpPr>
        <p:spPr>
          <a:xfrm>
            <a:off x="304800" y="1600200"/>
            <a:ext cx="8229600" cy="4525963"/>
          </a:xfrm>
          <a:ln>
            <a:noFill/>
          </a:ln>
        </p:spPr>
        <p:txBody>
          <a:bodyPr/>
          <a:lstStyle/>
          <a:p>
            <a:r>
              <a:rPr lang="en-US" dirty="0" smtClean="0"/>
              <a:t>Low Defect Potentials (&lt; 1 per function point)</a:t>
            </a:r>
          </a:p>
          <a:p>
            <a:r>
              <a:rPr lang="en-US" dirty="0" smtClean="0"/>
              <a:t>High Defect Removal (&gt; 95%)</a:t>
            </a:r>
          </a:p>
          <a:p>
            <a:r>
              <a:rPr lang="en-US" dirty="0" smtClean="0"/>
              <a:t>Unambiguous, Stable Requirements (&lt; 2.5% change)</a:t>
            </a:r>
          </a:p>
          <a:p>
            <a:r>
              <a:rPr lang="en-US" dirty="0" smtClean="0"/>
              <a:t>Explicit Requirements Achieved (&gt; 97.5% achieved)</a:t>
            </a:r>
          </a:p>
          <a:p>
            <a:r>
              <a:rPr lang="en-US" dirty="0" smtClean="0"/>
              <a:t>High User Satisfaction Ratings (&gt; 90% “Excellent”)</a:t>
            </a:r>
          </a:p>
          <a:p>
            <a:pPr lvl="1"/>
            <a:r>
              <a:rPr lang="en-US" dirty="0" smtClean="0"/>
              <a:t>Installation			</a:t>
            </a:r>
          </a:p>
          <a:p>
            <a:pPr lvl="1"/>
            <a:r>
              <a:rPr lang="en-US" dirty="0" smtClean="0"/>
              <a:t>Ease of Learning		</a:t>
            </a:r>
          </a:p>
          <a:p>
            <a:pPr lvl="1"/>
            <a:r>
              <a:rPr lang="en-US" dirty="0" smtClean="0"/>
              <a:t>Ease of Use			</a:t>
            </a:r>
          </a:p>
          <a:p>
            <a:pPr lvl="1"/>
            <a:r>
              <a:rPr lang="en-US" dirty="0" smtClean="0"/>
              <a:t>Functionality		</a:t>
            </a:r>
          </a:p>
          <a:p>
            <a:pPr lvl="1"/>
            <a:r>
              <a:rPr lang="en-US" dirty="0" smtClean="0"/>
              <a:t>Compatibility</a:t>
            </a:r>
            <a:endParaRPr lang="en-US" dirty="0"/>
          </a:p>
        </p:txBody>
      </p:sp>
      <p:sp>
        <p:nvSpPr>
          <p:cNvPr id="6400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Product Assurance:</a:t>
            </a:r>
            <a:br>
              <a:rPr lang="en-US" dirty="0"/>
            </a:br>
            <a:r>
              <a:rPr lang="en-US" dirty="0" smtClean="0"/>
              <a:t>Measures</a:t>
            </a:r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745894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/>
          <a:lstStyle/>
          <a:p>
            <a:fld id="{A00F3673-0651-45EA-8F7D-0946896FA245}" type="slidenum">
              <a:rPr lang="en-US" smtClean="0"/>
              <a:pPr/>
              <a:t>25</a:t>
            </a:fld>
            <a:endParaRPr lang="en-US" dirty="0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Software Quality Assurance</a:t>
            </a:r>
          </a:p>
        </p:txBody>
      </p:sp>
      <p:sp>
        <p:nvSpPr>
          <p:cNvPr id="7" name="Rectangle 6"/>
          <p:cNvSpPr/>
          <p:nvPr/>
        </p:nvSpPr>
        <p:spPr>
          <a:xfrm>
            <a:off x="5181600" y="5029200"/>
            <a:ext cx="3810000" cy="107309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>
                <a:solidFill>
                  <a:schemeClr val="tx1"/>
                </a:solidFill>
              </a:rPr>
              <a:t>IEEE Standard for a Software Quality</a:t>
            </a:r>
          </a:p>
          <a:p>
            <a:pPr algn="ctr"/>
            <a:r>
              <a:rPr lang="en-US" sz="1600" b="1" dirty="0">
                <a:solidFill>
                  <a:schemeClr val="tx1"/>
                </a:solidFill>
              </a:rPr>
              <a:t>Metrics Methodology</a:t>
            </a:r>
          </a:p>
          <a:p>
            <a:pPr algn="ctr"/>
            <a:r>
              <a:rPr lang="en-US" sz="1600" b="1" dirty="0">
                <a:solidFill>
                  <a:schemeClr val="tx1"/>
                </a:solidFill>
              </a:rPr>
              <a:t>IEEE Std </a:t>
            </a:r>
            <a:r>
              <a:rPr lang="en-US" sz="1600" b="1" dirty="0" smtClean="0">
                <a:solidFill>
                  <a:schemeClr val="tx1"/>
                </a:solidFill>
              </a:rPr>
              <a:t>1061-1998 (reaffirmed 2009)</a:t>
            </a: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>
          <a:xfrm>
            <a:off x="4648200" y="1383064"/>
            <a:ext cx="4038600" cy="4525963"/>
          </a:xfrm>
        </p:spPr>
        <p:txBody>
          <a:bodyPr>
            <a:normAutofit fontScale="92500" lnSpcReduction="20000"/>
          </a:bodyPr>
          <a:lstStyle/>
          <a:p>
            <a:pPr marL="457200" indent="-457200">
              <a:buSzPct val="100000"/>
              <a:buFont typeface="+mj-lt"/>
              <a:buAutoNum type="arabicPeriod" startAt="4"/>
            </a:pPr>
            <a:r>
              <a:rPr lang="en-US" sz="2000" dirty="0" smtClean="0"/>
              <a:t>Analyze Results</a:t>
            </a:r>
          </a:p>
          <a:p>
            <a:pPr marL="914400" indent="-449263">
              <a:buSzPct val="100000"/>
              <a:buFont typeface="+mj-lt"/>
              <a:buAutoNum type="alphaLcParenR"/>
            </a:pPr>
            <a:r>
              <a:rPr lang="en-US" sz="1800" dirty="0" smtClean="0"/>
              <a:t>Interpret the results</a:t>
            </a:r>
          </a:p>
          <a:p>
            <a:pPr marL="914400" indent="-449263">
              <a:buSzPct val="100000"/>
              <a:buFont typeface="+mj-lt"/>
              <a:buAutoNum type="alphaLcParenR"/>
            </a:pPr>
            <a:r>
              <a:rPr lang="en-US" sz="1800" dirty="0" smtClean="0"/>
              <a:t>Identify software quality</a:t>
            </a:r>
          </a:p>
          <a:p>
            <a:pPr marL="914400" indent="-449263">
              <a:buSzPct val="100000"/>
              <a:buFont typeface="+mj-lt"/>
              <a:buAutoNum type="alphaLcParenR"/>
            </a:pPr>
            <a:r>
              <a:rPr lang="en-US" sz="1800" dirty="0" smtClean="0"/>
              <a:t>Make software quality predictions</a:t>
            </a:r>
          </a:p>
          <a:p>
            <a:pPr marL="914400" indent="-449263">
              <a:buSzPct val="100000"/>
              <a:buFont typeface="+mj-lt"/>
              <a:buAutoNum type="alphaLcParenR"/>
            </a:pPr>
            <a:r>
              <a:rPr lang="en-US" sz="1800" dirty="0" smtClean="0"/>
              <a:t>Ensure compliance with requirements</a:t>
            </a:r>
          </a:p>
          <a:p>
            <a:pPr marL="457200" indent="-457200">
              <a:buSzPct val="100000"/>
              <a:buFont typeface="+mj-lt"/>
              <a:buAutoNum type="arabicPeriod" startAt="5"/>
            </a:pPr>
            <a:r>
              <a:rPr lang="en-US" sz="2000" dirty="0" smtClean="0"/>
              <a:t>Validate Metrics</a:t>
            </a:r>
          </a:p>
          <a:p>
            <a:pPr marL="914400" indent="-449263">
              <a:buSzPct val="100000"/>
              <a:buFont typeface="+mj-lt"/>
              <a:buAutoNum type="alphaLcParenR"/>
            </a:pPr>
            <a:r>
              <a:rPr lang="en-US" sz="1800" dirty="0" smtClean="0"/>
              <a:t>Apply the validation methodology</a:t>
            </a:r>
          </a:p>
          <a:p>
            <a:pPr marL="914400" indent="-449263">
              <a:buSzPct val="100000"/>
              <a:buFont typeface="+mj-lt"/>
              <a:buAutoNum type="alphaLcParenR"/>
            </a:pPr>
            <a:r>
              <a:rPr lang="en-US" sz="1800" dirty="0" smtClean="0"/>
              <a:t>Apply the validity criteria</a:t>
            </a:r>
          </a:p>
          <a:p>
            <a:pPr marL="914400" indent="-449263">
              <a:buSzPct val="100000"/>
              <a:buFont typeface="+mj-lt"/>
              <a:buAutoNum type="alphaLcParenR"/>
            </a:pPr>
            <a:r>
              <a:rPr lang="en-US" sz="1800" dirty="0" smtClean="0"/>
              <a:t>Apply the validation procedures</a:t>
            </a:r>
          </a:p>
          <a:p>
            <a:pPr marL="914400" indent="-449263">
              <a:buSzPct val="100000"/>
              <a:buFont typeface="+mj-lt"/>
              <a:buAutoNum type="alphaLcParenR"/>
            </a:pPr>
            <a:r>
              <a:rPr lang="en-US" sz="1800" dirty="0" smtClean="0"/>
              <a:t>Document results</a:t>
            </a:r>
          </a:p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383064"/>
            <a:ext cx="4343400" cy="4953000"/>
          </a:xfrm>
        </p:spPr>
        <p:txBody>
          <a:bodyPr>
            <a:normAutofit fontScale="92500" lnSpcReduction="20000"/>
          </a:bodyPr>
          <a:lstStyle/>
          <a:p>
            <a:pPr marL="457200" indent="-457200">
              <a:buSzPct val="100000"/>
              <a:buFont typeface="+mj-lt"/>
              <a:buAutoNum type="arabicPeriod"/>
            </a:pPr>
            <a:r>
              <a:rPr lang="en-US" sz="2000" dirty="0" smtClean="0"/>
              <a:t>Establish Requirements</a:t>
            </a:r>
          </a:p>
          <a:p>
            <a:pPr marL="922338" indent="-457200">
              <a:buSzPct val="100000"/>
              <a:buFont typeface="+mj-lt"/>
              <a:buAutoNum type="alphaLcParenR"/>
            </a:pPr>
            <a:r>
              <a:rPr lang="en-US" sz="1800" dirty="0" smtClean="0"/>
              <a:t>Identify list of possible quality requirements</a:t>
            </a:r>
          </a:p>
          <a:p>
            <a:pPr marL="922338" indent="-457200">
              <a:buSzPct val="100000"/>
              <a:buFont typeface="+mj-lt"/>
              <a:buAutoNum type="alphaLcParenR"/>
            </a:pPr>
            <a:r>
              <a:rPr lang="en-US" sz="1800" dirty="0" smtClean="0"/>
              <a:t>Determine list of quality requirements</a:t>
            </a:r>
          </a:p>
          <a:p>
            <a:pPr marL="922338" indent="-457200">
              <a:buSzPct val="100000"/>
              <a:buFont typeface="+mj-lt"/>
              <a:buAutoNum type="alphaLcParenR"/>
            </a:pPr>
            <a:r>
              <a:rPr lang="en-US" sz="1800" dirty="0" smtClean="0"/>
              <a:t>Assign a direct metric to each quality requirement</a:t>
            </a:r>
          </a:p>
          <a:p>
            <a:pPr marL="457200" indent="-457200">
              <a:buSzPct val="100000"/>
              <a:buFont typeface="+mj-lt"/>
              <a:buAutoNum type="arabicPeriod" startAt="2"/>
            </a:pPr>
            <a:r>
              <a:rPr lang="en-US" sz="2000" dirty="0" smtClean="0"/>
              <a:t>Identify Metrics</a:t>
            </a:r>
          </a:p>
          <a:p>
            <a:pPr marL="681038" indent="-215900">
              <a:buSzPct val="100000"/>
              <a:buFont typeface="+mj-lt"/>
              <a:buAutoNum type="alphaLcParenR"/>
            </a:pPr>
            <a:r>
              <a:rPr lang="en-US" sz="2000" dirty="0" smtClean="0"/>
              <a:t>	</a:t>
            </a:r>
            <a:r>
              <a:rPr lang="en-US" sz="1800" dirty="0" smtClean="0"/>
              <a:t>Apply the software quality metrics 	framework</a:t>
            </a:r>
          </a:p>
          <a:p>
            <a:pPr marL="681038" indent="-215900">
              <a:buSzPct val="100000"/>
              <a:buFont typeface="+mj-lt"/>
              <a:buAutoNum type="alphaLcParenR"/>
            </a:pPr>
            <a:r>
              <a:rPr lang="en-US" sz="1800" dirty="0" smtClean="0"/>
              <a:t>	Perform a cost-benefit analysis</a:t>
            </a:r>
          </a:p>
          <a:p>
            <a:pPr marL="681038" indent="-215900">
              <a:buSzPct val="100000"/>
              <a:buFont typeface="+mj-lt"/>
              <a:buAutoNum type="alphaLcParenR"/>
            </a:pPr>
            <a:r>
              <a:rPr lang="en-US" sz="1800" dirty="0" smtClean="0"/>
              <a:t>	Gain commitment to the metrics</a:t>
            </a:r>
          </a:p>
          <a:p>
            <a:pPr marL="457200" indent="-457200">
              <a:buSzPct val="100000"/>
              <a:buFont typeface="+mj-lt"/>
              <a:buAutoNum type="arabicPeriod" startAt="3"/>
            </a:pPr>
            <a:r>
              <a:rPr lang="en-US" sz="2000" dirty="0" smtClean="0"/>
              <a:t>Implement Metrics</a:t>
            </a:r>
          </a:p>
          <a:p>
            <a:pPr marL="681038" indent="-215900">
              <a:buSzPct val="100000"/>
              <a:buFont typeface="+mj-lt"/>
              <a:buAutoNum type="alphaLcParenR"/>
            </a:pPr>
            <a:r>
              <a:rPr lang="en-US" sz="2000" dirty="0" smtClean="0"/>
              <a:t>	</a:t>
            </a:r>
            <a:r>
              <a:rPr lang="en-US" sz="1800" dirty="0" smtClean="0"/>
              <a:t>Define the data collection 	procedures</a:t>
            </a:r>
          </a:p>
          <a:p>
            <a:pPr marL="681038" indent="-215900">
              <a:buSzPct val="100000"/>
              <a:buFont typeface="+mj-lt"/>
              <a:buAutoNum type="alphaLcParenR"/>
            </a:pPr>
            <a:r>
              <a:rPr lang="en-US" sz="1800" dirty="0" smtClean="0"/>
              <a:t>	Prototype the measurement 	process</a:t>
            </a:r>
          </a:p>
          <a:p>
            <a:pPr marL="681038" indent="-215900">
              <a:buSzPct val="100000"/>
              <a:buFont typeface="+mj-lt"/>
              <a:buAutoNum type="alphaLcParenR"/>
            </a:pPr>
            <a:r>
              <a:rPr lang="en-US" sz="1800" dirty="0" smtClean="0"/>
              <a:t>	Collect the data and compute the 	metric values</a:t>
            </a:r>
          </a:p>
          <a:p>
            <a:endParaRPr lang="en-US" sz="2000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Product Assurance:</a:t>
            </a:r>
            <a:br>
              <a:rPr lang="en-US" dirty="0"/>
            </a:br>
            <a:r>
              <a:rPr lang="en-US" dirty="0"/>
              <a:t>Measures</a:t>
            </a:r>
            <a:endParaRPr lang="en-US" b="1" kern="12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4677693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C6EBB4-341C-42A0-B404-BA7721A4D6D7}" type="slidenum">
              <a:rPr lang="en-US" smtClean="0"/>
              <a:pPr/>
              <a:t>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Software Quality Assurance</a:t>
            </a:r>
          </a:p>
        </p:txBody>
      </p:sp>
      <p:sp>
        <p:nvSpPr>
          <p:cNvPr id="697347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How is Software Different from Hardware?</a:t>
            </a:r>
          </a:p>
          <a:p>
            <a:r>
              <a:rPr lang="en-US" dirty="0" smtClean="0"/>
              <a:t>What is Software Quality?</a:t>
            </a:r>
          </a:p>
          <a:p>
            <a:r>
              <a:rPr lang="en-US" dirty="0" smtClean="0"/>
              <a:t>How do I achieve Software Quality?</a:t>
            </a:r>
          </a:p>
          <a:p>
            <a:r>
              <a:rPr lang="en-US" dirty="0" smtClean="0"/>
              <a:t>Lesson Exercise Part 1</a:t>
            </a:r>
          </a:p>
          <a:p>
            <a:r>
              <a:rPr lang="en-US" dirty="0" smtClean="0"/>
              <a:t>Software Quality Assurance Planning and Methods</a:t>
            </a:r>
          </a:p>
          <a:p>
            <a:r>
              <a:rPr lang="en-US" sz="3200" dirty="0" smtClean="0"/>
              <a:t>Lesson Exercise Part 2</a:t>
            </a: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Lesson Plan Status</a:t>
            </a:r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497162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C6EBB4-341C-42A0-B404-BA7721A4D6D7}" type="slidenum">
              <a:rPr lang="en-US" smtClean="0"/>
              <a:pPr/>
              <a:t>27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Software Quality Assurance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Read “TNMS Exercise 2” document</a:t>
            </a:r>
          </a:p>
          <a:p>
            <a:pPr lvl="0"/>
            <a:endParaRPr lang="en-US" dirty="0" smtClean="0"/>
          </a:p>
          <a:p>
            <a:pPr lvl="0"/>
            <a:r>
              <a:rPr lang="en-US" dirty="0" smtClean="0"/>
              <a:t>Review carefully the set of charts for TNMS to identify problems, assess their impact, project the outcomes, and evaluate alternatives. Do the data provided meet your information needs?</a:t>
            </a:r>
          </a:p>
          <a:p>
            <a:pPr lvl="0"/>
            <a:endParaRPr lang="en-US" dirty="0" smtClean="0"/>
          </a:p>
          <a:p>
            <a:r>
              <a:rPr lang="en-US" dirty="0" smtClean="0"/>
              <a:t>Use the Performance Analysis Worksheets (after the charts) to record your findings. For question number 1, team assignments are given for each indicator. Questions 2 and 3 are to be answered by all teams</a:t>
            </a:r>
          </a:p>
          <a:p>
            <a:endParaRPr lang="en-US" dirty="0" smtClean="0"/>
          </a:p>
          <a:p>
            <a:r>
              <a:rPr lang="en-US" dirty="0" smtClean="0"/>
              <a:t>Summarize your IPT’s results in a briefing.</a:t>
            </a:r>
          </a:p>
          <a:p>
            <a:endParaRPr lang="en-US" dirty="0" smtClean="0"/>
          </a:p>
          <a:p>
            <a:r>
              <a:rPr lang="en-US" dirty="0" smtClean="0"/>
              <a:t>During IPT briefings, the class will discuss, compare, and contrast all IPT findings.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TNMS Performance Analysis </a:t>
            </a:r>
            <a:br>
              <a:rPr lang="en-US" dirty="0" smtClean="0"/>
            </a:br>
            <a:r>
              <a:rPr lang="en-US" dirty="0" smtClean="0"/>
              <a:t>Exercise 2</a:t>
            </a:r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79128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05AA26-CC70-4E01-AC2D-AF066151D5E6}" type="slidenum">
              <a:rPr lang="en-US" smtClean="0"/>
              <a:pPr/>
              <a:t>28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Software Quality Assurance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294640" y="1325880"/>
            <a:ext cx="8229600" cy="5562600"/>
          </a:xfrm>
        </p:spPr>
        <p:txBody>
          <a:bodyPr>
            <a:normAutofit fontScale="85000" lnSpcReduction="20000"/>
          </a:bodyPr>
          <a:lstStyle/>
          <a:p>
            <a:r>
              <a:rPr lang="en-US" dirty="0"/>
              <a:t>Define software quality</a:t>
            </a:r>
          </a:p>
          <a:p>
            <a:r>
              <a:rPr lang="en-US" dirty="0"/>
              <a:t>Identify characteristics unique to software that impact quality</a:t>
            </a:r>
          </a:p>
          <a:p>
            <a:r>
              <a:rPr lang="en-US" dirty="0"/>
              <a:t>Identify characteristics of generic DOD software system domains (e.g. Platform IT, Command and Control, and Defense Business Systems), that might influence how each system is reviewed in a software quality program</a:t>
            </a:r>
          </a:p>
          <a:p>
            <a:r>
              <a:rPr lang="en-US" dirty="0"/>
              <a:t>Recognize that every IT acquisition program requires a Program Manager approved software quality statement.</a:t>
            </a:r>
          </a:p>
          <a:p>
            <a:r>
              <a:rPr lang="en-US" dirty="0"/>
              <a:t>Given several process-focused and product-focused software quality assurance methods, describe how each assures quality in a software acquisition</a:t>
            </a:r>
          </a:p>
          <a:p>
            <a:r>
              <a:rPr lang="en-US" dirty="0"/>
              <a:t>Recognize the benefits of applying Capability Maturity Model Integrated (CMMI) concepts and principles to a DoD SW development project</a:t>
            </a:r>
          </a:p>
          <a:p>
            <a:r>
              <a:rPr lang="en-US" dirty="0"/>
              <a:t>Given a software acquisition scenario, recognize the preferred method for identifying and tracking defects</a:t>
            </a:r>
          </a:p>
          <a:p>
            <a:r>
              <a:rPr lang="en-US" dirty="0"/>
              <a:t>Given an acquisition scenario with multiple software related programmatic issues, analyze how each may impact the program’s ability to meet its quality objectives </a:t>
            </a:r>
          </a:p>
          <a:p>
            <a:endParaRPr lang="en-US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Today we learned to:</a:t>
            </a:r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5803761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C6EBB4-341C-42A0-B404-BA7721A4D6D7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715000" y="6400800"/>
            <a:ext cx="2514600" cy="365125"/>
          </a:xfrm>
        </p:spPr>
        <p:txBody>
          <a:bodyPr/>
          <a:lstStyle/>
          <a:p>
            <a:r>
              <a:rPr lang="en-US" dirty="0"/>
              <a:t>Software Quality Assurance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143000"/>
            <a:ext cx="9144000" cy="4664075"/>
          </a:xfrm>
        </p:spPr>
        <p:txBody>
          <a:bodyPr>
            <a:noAutofit/>
          </a:bodyPr>
          <a:lstStyle/>
          <a:p>
            <a:r>
              <a:rPr lang="en-US" sz="2000" dirty="0"/>
              <a:t>Define software </a:t>
            </a:r>
            <a:r>
              <a:rPr lang="en-US" sz="2000" dirty="0" smtClean="0"/>
              <a:t>quality</a:t>
            </a:r>
          </a:p>
          <a:p>
            <a:r>
              <a:rPr lang="en-US" sz="2000" dirty="0"/>
              <a:t>Identify characteristics unique to software that impact </a:t>
            </a:r>
            <a:r>
              <a:rPr lang="en-US" sz="2000" dirty="0" smtClean="0"/>
              <a:t>quality</a:t>
            </a:r>
          </a:p>
          <a:p>
            <a:r>
              <a:rPr lang="en-US" sz="2000" dirty="0" smtClean="0"/>
              <a:t>Identify </a:t>
            </a:r>
            <a:r>
              <a:rPr lang="en-US" sz="2000" dirty="0"/>
              <a:t>characteristics of generic </a:t>
            </a:r>
            <a:r>
              <a:rPr lang="en-US" sz="2000" dirty="0" smtClean="0"/>
              <a:t>DOD </a:t>
            </a:r>
            <a:r>
              <a:rPr lang="en-US" sz="2000" dirty="0"/>
              <a:t>software system domains (e.g. Platform IT, Command and Control, and Defense Business Systems), that might influence how each system is reviewed in a software quality </a:t>
            </a:r>
            <a:r>
              <a:rPr lang="en-US" sz="2000" dirty="0" smtClean="0"/>
              <a:t>program</a:t>
            </a:r>
          </a:p>
          <a:p>
            <a:r>
              <a:rPr lang="en-US" sz="2000" dirty="0" smtClean="0"/>
              <a:t>Recognize </a:t>
            </a:r>
            <a:r>
              <a:rPr lang="en-US" sz="2000" dirty="0"/>
              <a:t>that every IT acquisition program requires a Program Manager approved software quality statement.</a:t>
            </a:r>
          </a:p>
          <a:p>
            <a:r>
              <a:rPr lang="en-US" sz="2000" dirty="0" smtClean="0"/>
              <a:t>Given </a:t>
            </a:r>
            <a:r>
              <a:rPr lang="en-US" sz="2000" dirty="0"/>
              <a:t>several process-focused and product-focused software quality assurance methods, describe how each assures quality in a software acquisition</a:t>
            </a:r>
          </a:p>
          <a:p>
            <a:r>
              <a:rPr lang="en-US" sz="2000" dirty="0" smtClean="0"/>
              <a:t>Recognize </a:t>
            </a:r>
            <a:r>
              <a:rPr lang="en-US" sz="2000" dirty="0"/>
              <a:t>the benefits of applying Capability Maturity Model Integrated (CMMI) concepts and principles to a DoD SW development project</a:t>
            </a:r>
          </a:p>
          <a:p>
            <a:r>
              <a:rPr lang="en-US" sz="2000" dirty="0" smtClean="0"/>
              <a:t>Given </a:t>
            </a:r>
            <a:r>
              <a:rPr lang="en-US" sz="2000" dirty="0"/>
              <a:t>a software acquisition scenario, recognize the preferred method for identifying and tracking </a:t>
            </a:r>
            <a:r>
              <a:rPr lang="en-US" sz="2000" dirty="0" smtClean="0"/>
              <a:t>defects</a:t>
            </a:r>
          </a:p>
          <a:p>
            <a:r>
              <a:rPr lang="en-US" sz="2000" dirty="0"/>
              <a:t>Given an acquisition scenario with multiple software related programmatic issues, analyze how each may impact the program’s ability to meet its quality objectives 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Today we will learn to:</a:t>
            </a:r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0088765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C6EBB4-341C-42A0-B404-BA7721A4D6D7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Software Quality Assurance</a:t>
            </a:r>
          </a:p>
        </p:txBody>
      </p:sp>
      <p:sp>
        <p:nvSpPr>
          <p:cNvPr id="697347" name="Rectangle 3"/>
          <p:cNvSpPr>
            <a:spLocks noGrp="1" noChangeArrowheads="1"/>
          </p:cNvSpPr>
          <p:nvPr>
            <p:ph idx="1"/>
          </p:nvPr>
        </p:nvSpPr>
        <p:spPr>
          <a:xfrm>
            <a:off x="304800" y="1600200"/>
            <a:ext cx="8839200" cy="4525963"/>
          </a:xfrm>
        </p:spPr>
        <p:txBody>
          <a:bodyPr>
            <a:normAutofit/>
          </a:bodyPr>
          <a:lstStyle/>
          <a:p>
            <a:r>
              <a:rPr lang="en-US" sz="3200" dirty="0"/>
              <a:t>How is Software Different from Hardware?</a:t>
            </a:r>
          </a:p>
          <a:p>
            <a:r>
              <a:rPr lang="en-US" sz="2600" dirty="0" smtClean="0"/>
              <a:t>What </a:t>
            </a:r>
            <a:r>
              <a:rPr lang="en-US" sz="2600" dirty="0"/>
              <a:t>is Software Quality?</a:t>
            </a:r>
          </a:p>
          <a:p>
            <a:r>
              <a:rPr lang="en-US" sz="2600" dirty="0" smtClean="0"/>
              <a:t>Software Domain Considerations</a:t>
            </a:r>
          </a:p>
          <a:p>
            <a:r>
              <a:rPr lang="en-US" sz="2600" dirty="0" smtClean="0"/>
              <a:t>Lesson Exercise Part 1</a:t>
            </a:r>
          </a:p>
          <a:p>
            <a:r>
              <a:rPr lang="en-US" sz="2600" dirty="0" smtClean="0"/>
              <a:t>Software </a:t>
            </a:r>
            <a:r>
              <a:rPr lang="en-US" sz="2600" dirty="0"/>
              <a:t>Quality Assurance Planning and Methods</a:t>
            </a:r>
          </a:p>
          <a:p>
            <a:r>
              <a:rPr lang="en-US" sz="2600" dirty="0" smtClean="0"/>
              <a:t>Lesson Exercise Part 2</a:t>
            </a: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Lesson Plan</a:t>
            </a:r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5658688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05AA26-CC70-4E01-AC2D-AF066151D5E6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Software Quality Assurance</a:t>
            </a:r>
          </a:p>
        </p:txBody>
      </p:sp>
      <p:pic>
        <p:nvPicPr>
          <p:cNvPr id="2050" name="Picture 2" descr="table that lists how software and hardware differ in nature, lifecycle, faults, failures and reliability" title="Table of differences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49245" y="3889099"/>
            <a:ext cx="6376872" cy="25879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3318" name="Picture 6" descr="Funny cartoon of an apple and orange arguing over which of the fruits is best - analogous to comparing hardware to software" title="Apples to Oranges"/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149" t="3230" r="2559" b="2870"/>
          <a:stretch/>
        </p:blipFill>
        <p:spPr bwMode="auto">
          <a:xfrm>
            <a:off x="1688258" y="1246036"/>
            <a:ext cx="5698846" cy="26430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Makes Software Different </a:t>
            </a:r>
            <a:br>
              <a:rPr lang="en-US" dirty="0" smtClean="0"/>
            </a:br>
            <a:r>
              <a:rPr lang="en-US" dirty="0" smtClean="0"/>
              <a:t>from Hardware</a:t>
            </a:r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1244933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C6EBB4-341C-42A0-B404-BA7721A4D6D7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Software Quality Assurance</a:t>
            </a:r>
          </a:p>
        </p:txBody>
      </p:sp>
      <p:sp>
        <p:nvSpPr>
          <p:cNvPr id="69734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How is Software Different from Hardware?</a:t>
            </a:r>
          </a:p>
          <a:p>
            <a:r>
              <a:rPr lang="en-US" sz="3200" dirty="0" smtClean="0"/>
              <a:t>What </a:t>
            </a:r>
            <a:r>
              <a:rPr lang="en-US" sz="3200" dirty="0"/>
              <a:t>is Software Quality?</a:t>
            </a:r>
          </a:p>
          <a:p>
            <a:r>
              <a:rPr lang="en-US" dirty="0" smtClean="0"/>
              <a:t>Software Domain Considerations</a:t>
            </a:r>
          </a:p>
          <a:p>
            <a:r>
              <a:rPr lang="en-US" dirty="0" smtClean="0"/>
              <a:t>Lesson Exercise Part 1</a:t>
            </a:r>
          </a:p>
          <a:p>
            <a:r>
              <a:rPr lang="en-US" dirty="0" smtClean="0"/>
              <a:t>Software </a:t>
            </a:r>
            <a:r>
              <a:rPr lang="en-US" dirty="0"/>
              <a:t>Quality Assurance Planning and Methods</a:t>
            </a:r>
          </a:p>
          <a:p>
            <a:r>
              <a:rPr lang="en-US" dirty="0" smtClean="0"/>
              <a:t>Lesson Exercise Part 2</a:t>
            </a: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Lesson Plan Status</a:t>
            </a:r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9053344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C6EBB4-341C-42A0-B404-BA7721A4D6D7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Software Quality Assurance</a:t>
            </a:r>
          </a:p>
        </p:txBody>
      </p:sp>
      <p:pic>
        <p:nvPicPr>
          <p:cNvPr id="62468" name="Picture 4" descr="picture of 3 trophies meant to represent awards for quality" title="Trophies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576471" y="4297363"/>
            <a:ext cx="1828800" cy="1828800"/>
          </a:xfrm>
          <a:prstGeom prst="rect">
            <a:avLst/>
          </a:prstGeom>
          <a:noFill/>
        </p:spPr>
      </p:pic>
      <p:sp>
        <p:nvSpPr>
          <p:cNvPr id="11" name="Rectangle 46"/>
          <p:cNvSpPr>
            <a:spLocks noChangeArrowheads="1"/>
          </p:cNvSpPr>
          <p:nvPr/>
        </p:nvSpPr>
        <p:spPr bwMode="auto">
          <a:xfrm>
            <a:off x="6172200" y="2743200"/>
            <a:ext cx="2735108" cy="119776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488" tIns="44450" rIns="90488" bIns="44450">
            <a:spAutoFit/>
          </a:bodyPr>
          <a:lstStyle/>
          <a:p>
            <a:pPr algn="ctr"/>
            <a:r>
              <a:rPr lang="en-US" sz="1800" b="1" dirty="0">
                <a:latin typeface="+mn-lt"/>
              </a:rPr>
              <a:t>The Program Manager must understand </a:t>
            </a:r>
            <a:r>
              <a:rPr lang="en-US" sz="1800" b="1" dirty="0" smtClean="0">
                <a:latin typeface="+mn-lt"/>
              </a:rPr>
              <a:t>and define software </a:t>
            </a:r>
            <a:r>
              <a:rPr lang="en-US" sz="1800" b="1" dirty="0">
                <a:latin typeface="+mn-lt"/>
              </a:rPr>
              <a:t>quality </a:t>
            </a:r>
            <a:r>
              <a:rPr lang="en-US" sz="1800" b="1" dirty="0" smtClean="0">
                <a:latin typeface="+mn-lt"/>
              </a:rPr>
              <a:t>for </a:t>
            </a:r>
            <a:r>
              <a:rPr lang="en-US" sz="1800" b="1" dirty="0">
                <a:latin typeface="+mn-lt"/>
              </a:rPr>
              <a:t>his or her program </a:t>
            </a:r>
          </a:p>
        </p:txBody>
      </p:sp>
      <p:sp>
        <p:nvSpPr>
          <p:cNvPr id="9" name="Rectangle 46"/>
          <p:cNvSpPr>
            <a:spLocks noChangeArrowheads="1"/>
          </p:cNvSpPr>
          <p:nvPr/>
        </p:nvSpPr>
        <p:spPr bwMode="auto">
          <a:xfrm>
            <a:off x="5715000" y="1328688"/>
            <a:ext cx="2690271" cy="92076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488" tIns="44450" rIns="90488" bIns="44450">
            <a:spAutoFit/>
          </a:bodyPr>
          <a:lstStyle/>
          <a:p>
            <a:pPr algn="ctr"/>
            <a:r>
              <a:rPr lang="en-US" sz="1800" b="1" dirty="0">
                <a:latin typeface="+mn-lt"/>
              </a:rPr>
              <a:t>THE ESSENCE: </a:t>
            </a:r>
          </a:p>
          <a:p>
            <a:pPr algn="ctr"/>
            <a:r>
              <a:rPr lang="en-US" sz="1800" b="1" dirty="0">
                <a:latin typeface="+mn-lt"/>
              </a:rPr>
              <a:t>Does it do what it </a:t>
            </a:r>
            <a:r>
              <a:rPr lang="en-US" sz="1800" b="1" dirty="0" smtClean="0">
                <a:latin typeface="+mn-lt"/>
              </a:rPr>
              <a:t>is </a:t>
            </a:r>
            <a:endParaRPr lang="en-US" sz="1800" b="1" dirty="0">
              <a:latin typeface="+mn-lt"/>
            </a:endParaRPr>
          </a:p>
          <a:p>
            <a:pPr algn="ctr"/>
            <a:r>
              <a:rPr lang="en-US" sz="1800" b="1" dirty="0">
                <a:latin typeface="+mn-lt"/>
              </a:rPr>
              <a:t>supposed to?</a:t>
            </a:r>
          </a:p>
        </p:txBody>
      </p:sp>
      <p:sp>
        <p:nvSpPr>
          <p:cNvPr id="697347" name="Rectangle 3"/>
          <p:cNvSpPr>
            <a:spLocks noGrp="1" noChangeArrowheads="1"/>
          </p:cNvSpPr>
          <p:nvPr>
            <p:ph idx="1"/>
          </p:nvPr>
        </p:nvSpPr>
        <p:spPr>
          <a:xfrm>
            <a:off x="152400" y="1600200"/>
            <a:ext cx="5867400" cy="4525963"/>
          </a:xfrm>
        </p:spPr>
        <p:txBody>
          <a:bodyPr>
            <a:normAutofit fontScale="92500"/>
          </a:bodyPr>
          <a:lstStyle/>
          <a:p>
            <a:pPr>
              <a:spcBef>
                <a:spcPts val="400"/>
              </a:spcBef>
            </a:pPr>
            <a:r>
              <a:rPr lang="en-US" sz="2800" dirty="0"/>
              <a:t>Definitions for Software Quality</a:t>
            </a:r>
          </a:p>
          <a:p>
            <a:pPr lvl="1">
              <a:spcBef>
                <a:spcPts val="400"/>
              </a:spcBef>
            </a:pPr>
            <a:r>
              <a:rPr lang="en-US" sz="2400" b="0" dirty="0"/>
              <a:t>The degree to which a system, component, or process meets specified </a:t>
            </a:r>
            <a:r>
              <a:rPr lang="en-US" sz="2400" b="0" dirty="0" smtClean="0"/>
              <a:t>requirements [</a:t>
            </a:r>
            <a:r>
              <a:rPr lang="en-US" sz="2400" dirty="0">
                <a:latin typeface="Arial" charset="0"/>
              </a:rPr>
              <a:t>IEEE </a:t>
            </a:r>
            <a:r>
              <a:rPr lang="en-US" sz="2400" dirty="0" err="1">
                <a:latin typeface="Arial" charset="0"/>
              </a:rPr>
              <a:t>Std</a:t>
            </a:r>
            <a:r>
              <a:rPr lang="en-US" sz="2400" dirty="0">
                <a:latin typeface="Arial" charset="0"/>
              </a:rPr>
              <a:t> </a:t>
            </a:r>
            <a:r>
              <a:rPr lang="en-US" sz="2400" dirty="0" smtClean="0">
                <a:latin typeface="Arial" charset="0"/>
              </a:rPr>
              <a:t>610.12-1990]</a:t>
            </a:r>
            <a:endParaRPr lang="en-US" sz="2400" b="0" dirty="0"/>
          </a:p>
          <a:p>
            <a:pPr lvl="1">
              <a:spcBef>
                <a:spcPts val="400"/>
              </a:spcBef>
            </a:pPr>
            <a:r>
              <a:rPr lang="en-US" sz="2400" b="0" dirty="0"/>
              <a:t>The degree to which a system, </a:t>
            </a:r>
            <a:r>
              <a:rPr lang="en-US" sz="2400" b="0" dirty="0" smtClean="0"/>
              <a:t>component, </a:t>
            </a:r>
            <a:r>
              <a:rPr lang="en-US" sz="2400" b="0" dirty="0"/>
              <a:t>or process meets customer or user needs or expectations (no undesirable properties</a:t>
            </a:r>
            <a:r>
              <a:rPr lang="en-US" sz="2400" b="0" dirty="0" smtClean="0"/>
              <a:t>) [</a:t>
            </a:r>
            <a:r>
              <a:rPr lang="en-US" sz="2400" dirty="0"/>
              <a:t>ISO/IEC </a:t>
            </a:r>
            <a:r>
              <a:rPr lang="en-US" sz="2400" dirty="0" smtClean="0"/>
              <a:t>9001}</a:t>
            </a:r>
            <a:endParaRPr lang="en-US" sz="2400" b="0" dirty="0"/>
          </a:p>
          <a:p>
            <a:pPr>
              <a:spcBef>
                <a:spcPts val="400"/>
              </a:spcBef>
            </a:pPr>
            <a:r>
              <a:rPr lang="en-US" sz="2800" dirty="0"/>
              <a:t>Other Definitions</a:t>
            </a:r>
          </a:p>
          <a:p>
            <a:pPr lvl="1">
              <a:spcBef>
                <a:spcPts val="400"/>
              </a:spcBef>
            </a:pPr>
            <a:r>
              <a:rPr lang="en-US" sz="2400" b="0" dirty="0"/>
              <a:t>Lack of bugs</a:t>
            </a:r>
          </a:p>
          <a:p>
            <a:pPr lvl="1">
              <a:spcBef>
                <a:spcPts val="400"/>
              </a:spcBef>
            </a:pPr>
            <a:r>
              <a:rPr lang="en-US" sz="2400" b="0" dirty="0" smtClean="0"/>
              <a:t>Adherence </a:t>
            </a:r>
            <a:r>
              <a:rPr lang="en-US" sz="2400" b="0" dirty="0"/>
              <a:t>to </a:t>
            </a:r>
            <a:r>
              <a:rPr lang="en-US" sz="2400" b="0" dirty="0" smtClean="0"/>
              <a:t>a software </a:t>
            </a:r>
            <a:r>
              <a:rPr lang="en-US" sz="2400" b="0" dirty="0"/>
              <a:t>quality </a:t>
            </a:r>
            <a:r>
              <a:rPr lang="en-US" sz="2400" b="0" dirty="0" smtClean="0"/>
              <a:t>model (“</a:t>
            </a:r>
            <a:r>
              <a:rPr lang="en-US" sz="2400" b="0" dirty="0"/>
              <a:t>ilities</a:t>
            </a:r>
            <a:r>
              <a:rPr lang="en-US" sz="2400" b="0" dirty="0" smtClean="0"/>
              <a:t>”)</a:t>
            </a:r>
            <a:endParaRPr lang="en-US" sz="2400" b="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Software Quality</a:t>
            </a:r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8942609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0F3673-0651-45EA-8F7D-0946896FA245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Software Quality Assurance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>
          <a:xfrm>
            <a:off x="563880" y="2171384"/>
            <a:ext cx="4038600" cy="4525963"/>
          </a:xfrm>
        </p:spPr>
        <p:txBody>
          <a:bodyPr>
            <a:noAutofit/>
          </a:bodyPr>
          <a:lstStyle/>
          <a:p>
            <a:r>
              <a:rPr lang="en-US" sz="1800" dirty="0" smtClean="0"/>
              <a:t>Functionality</a:t>
            </a:r>
          </a:p>
          <a:p>
            <a:pPr lvl="1"/>
            <a:r>
              <a:rPr lang="en-US" sz="1600" dirty="0" smtClean="0"/>
              <a:t>Suitability</a:t>
            </a:r>
          </a:p>
          <a:p>
            <a:pPr lvl="1"/>
            <a:r>
              <a:rPr lang="en-US" sz="1600" dirty="0" smtClean="0"/>
              <a:t>Accurateness</a:t>
            </a:r>
          </a:p>
          <a:p>
            <a:pPr lvl="1"/>
            <a:r>
              <a:rPr lang="en-US" sz="1600" dirty="0" smtClean="0"/>
              <a:t>Interoperability</a:t>
            </a:r>
          </a:p>
          <a:p>
            <a:pPr lvl="1"/>
            <a:r>
              <a:rPr lang="en-US" sz="1600" dirty="0" smtClean="0"/>
              <a:t>Compliance</a:t>
            </a:r>
          </a:p>
          <a:p>
            <a:pPr lvl="1"/>
            <a:r>
              <a:rPr lang="en-US" sz="1600" dirty="0" smtClean="0"/>
              <a:t>Security</a:t>
            </a:r>
          </a:p>
          <a:p>
            <a:r>
              <a:rPr lang="en-US" sz="1800" dirty="0" smtClean="0"/>
              <a:t>Reliability</a:t>
            </a:r>
          </a:p>
          <a:p>
            <a:pPr lvl="1"/>
            <a:r>
              <a:rPr lang="en-US" sz="1600" dirty="0" smtClean="0"/>
              <a:t>Maturity</a:t>
            </a:r>
          </a:p>
          <a:p>
            <a:pPr lvl="1"/>
            <a:r>
              <a:rPr lang="en-US" sz="1600" dirty="0" smtClean="0"/>
              <a:t>Fault tolerance</a:t>
            </a:r>
          </a:p>
          <a:p>
            <a:pPr lvl="1"/>
            <a:r>
              <a:rPr lang="en-US" sz="1600" dirty="0" smtClean="0"/>
              <a:t>Recoverability</a:t>
            </a:r>
          </a:p>
          <a:p>
            <a:r>
              <a:rPr lang="en-US" sz="1800" dirty="0" smtClean="0"/>
              <a:t>Usability</a:t>
            </a:r>
          </a:p>
          <a:p>
            <a:pPr lvl="1"/>
            <a:r>
              <a:rPr lang="en-US" sz="1600" dirty="0" smtClean="0"/>
              <a:t>Understandability</a:t>
            </a:r>
          </a:p>
          <a:p>
            <a:pPr lvl="1"/>
            <a:r>
              <a:rPr lang="en-US" sz="1600" dirty="0" smtClean="0"/>
              <a:t>Learnability</a:t>
            </a:r>
          </a:p>
          <a:p>
            <a:pPr lvl="1"/>
            <a:r>
              <a:rPr lang="en-US" sz="1600" dirty="0" smtClean="0"/>
              <a:t>Operability</a:t>
            </a:r>
          </a:p>
          <a:p>
            <a:pPr lvl="1"/>
            <a:endParaRPr lang="en-US" sz="1600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8600" y="1314451"/>
            <a:ext cx="8839200" cy="819149"/>
          </a:xfrm>
        </p:spPr>
        <p:txBody>
          <a:bodyPr>
            <a:noAutofit/>
          </a:bodyPr>
          <a:lstStyle/>
          <a:p>
            <a:r>
              <a:rPr lang="en-US" sz="2000" dirty="0"/>
              <a:t>ISO 9126-1 :2001 </a:t>
            </a:r>
            <a:r>
              <a:rPr lang="en-US" sz="2000" i="1" dirty="0"/>
              <a:t>Software engineering -- Product </a:t>
            </a:r>
            <a:r>
              <a:rPr lang="en-US" sz="2000" i="1" dirty="0" smtClean="0"/>
              <a:t>quality </a:t>
            </a:r>
            <a:r>
              <a:rPr lang="en-US" sz="2000" dirty="0" smtClean="0"/>
              <a:t>provides a SW quality model that identifies six main quality characteristics:</a:t>
            </a:r>
            <a:endParaRPr lang="en-US" sz="2000" i="1" dirty="0" smtClean="0"/>
          </a:p>
          <a:p>
            <a:endParaRPr lang="en-US" sz="2800" dirty="0" smtClean="0"/>
          </a:p>
          <a:p>
            <a:endParaRPr lang="en-US" sz="2800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Software Quality Model Characteristics</a:t>
            </a:r>
            <a:endParaRPr lang="en-US" dirty="0"/>
          </a:p>
        </p:txBody>
      </p:sp>
      <p:sp>
        <p:nvSpPr>
          <p:cNvPr id="7" name="Content Placeholder 4"/>
          <p:cNvSpPr txBox="1">
            <a:spLocks/>
          </p:cNvSpPr>
          <p:nvPr/>
        </p:nvSpPr>
        <p:spPr>
          <a:xfrm>
            <a:off x="5029200" y="2171384"/>
            <a:ext cx="4038600" cy="452596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Clr>
                <a:srgbClr val="0070C0"/>
              </a:buClr>
              <a:buSzPct val="150000"/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Clr>
                <a:srgbClr val="0070C0"/>
              </a:buClr>
              <a:buSzPct val="150000"/>
              <a:buFont typeface="Arial" panose="020B0604020202020204" pitchFamily="34" charset="0"/>
              <a:buChar char="-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Clr>
                <a:srgbClr val="0070C0"/>
              </a:buClr>
              <a:buSzPct val="150000"/>
              <a:buFont typeface="Arial" panose="020B0604020202020204" pitchFamily="34" charset="0"/>
              <a:buChar char="-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Clr>
                <a:srgbClr val="0070C0"/>
              </a:buClr>
              <a:buSzPct val="150000"/>
              <a:buFont typeface="Arial" panose="020B0604020202020204" pitchFamily="34" charset="0"/>
              <a:buChar char="-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Clr>
                <a:srgbClr val="0070C0"/>
              </a:buClr>
              <a:buSzPct val="150000"/>
              <a:buFont typeface="Arial" panose="020B0604020202020204" pitchFamily="34" charset="0"/>
              <a:buChar char="-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800" dirty="0" smtClean="0"/>
              <a:t>Efficiency</a:t>
            </a:r>
          </a:p>
          <a:p>
            <a:pPr lvl="1"/>
            <a:r>
              <a:rPr lang="en-US" sz="1600" dirty="0" smtClean="0"/>
              <a:t>Time behavior</a:t>
            </a:r>
          </a:p>
          <a:p>
            <a:pPr lvl="1"/>
            <a:r>
              <a:rPr lang="en-US" sz="1600" dirty="0" smtClean="0"/>
              <a:t>Resource behavior</a:t>
            </a:r>
          </a:p>
          <a:p>
            <a:pPr lvl="1"/>
            <a:r>
              <a:rPr lang="en-US" sz="1600" dirty="0" smtClean="0"/>
              <a:t>Analyzability</a:t>
            </a:r>
          </a:p>
          <a:p>
            <a:r>
              <a:rPr lang="en-US" sz="1800" dirty="0" smtClean="0"/>
              <a:t>Maintainability</a:t>
            </a:r>
          </a:p>
          <a:p>
            <a:pPr lvl="1"/>
            <a:r>
              <a:rPr lang="en-US" sz="1600" dirty="0" smtClean="0"/>
              <a:t>Changeability</a:t>
            </a:r>
          </a:p>
          <a:p>
            <a:pPr lvl="1"/>
            <a:r>
              <a:rPr lang="en-US" sz="1600" dirty="0" smtClean="0"/>
              <a:t>Stability</a:t>
            </a:r>
          </a:p>
          <a:p>
            <a:pPr lvl="1"/>
            <a:r>
              <a:rPr lang="en-US" sz="1600" dirty="0" smtClean="0"/>
              <a:t>Testability</a:t>
            </a:r>
          </a:p>
          <a:p>
            <a:pPr lvl="1"/>
            <a:r>
              <a:rPr lang="en-US" sz="1600" dirty="0" smtClean="0"/>
              <a:t>Adaptability</a:t>
            </a:r>
          </a:p>
          <a:p>
            <a:r>
              <a:rPr lang="en-US" sz="1800" dirty="0" smtClean="0"/>
              <a:t>Portability</a:t>
            </a:r>
          </a:p>
          <a:p>
            <a:pPr lvl="1"/>
            <a:r>
              <a:rPr lang="en-US" sz="1600" dirty="0" smtClean="0"/>
              <a:t>Installability</a:t>
            </a:r>
          </a:p>
          <a:p>
            <a:pPr lvl="1"/>
            <a:r>
              <a:rPr lang="en-US" sz="1600" dirty="0" smtClean="0"/>
              <a:t>Conformance</a:t>
            </a:r>
          </a:p>
          <a:p>
            <a:pPr lvl="1"/>
            <a:r>
              <a:rPr lang="en-US" sz="1600" dirty="0" smtClean="0"/>
              <a:t>Replaceability</a:t>
            </a:r>
          </a:p>
          <a:p>
            <a:pPr lvl="1"/>
            <a:endParaRPr lang="en-US" sz="1600" dirty="0" smtClean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9180937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C6EBB4-341C-42A0-B404-BA7721A4D6D7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Software Quality Assurance</a:t>
            </a:r>
          </a:p>
        </p:txBody>
      </p:sp>
      <p:sp>
        <p:nvSpPr>
          <p:cNvPr id="697347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How is Software Different from Hardware?</a:t>
            </a:r>
          </a:p>
          <a:p>
            <a:r>
              <a:rPr lang="en-US" dirty="0" smtClean="0"/>
              <a:t>What is Software Quality?</a:t>
            </a:r>
          </a:p>
          <a:p>
            <a:r>
              <a:rPr lang="en-US" sz="3200" dirty="0" smtClean="0"/>
              <a:t>Software Domain Considerations</a:t>
            </a:r>
          </a:p>
          <a:p>
            <a:r>
              <a:rPr lang="en-US" dirty="0" smtClean="0"/>
              <a:t>Lesson Exercise Part 1</a:t>
            </a:r>
          </a:p>
          <a:p>
            <a:r>
              <a:rPr lang="en-US" dirty="0" smtClean="0"/>
              <a:t>Software Quality Assurance Planning and Methods</a:t>
            </a:r>
          </a:p>
          <a:p>
            <a:r>
              <a:rPr lang="en-US" dirty="0" smtClean="0"/>
              <a:t>Lesson Exercise Part 2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Lesson Plan Status</a:t>
            </a:r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8239364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c05c455aa964ff5fe298b46f714582536ac50de"/>
  <p:tag name="OFFISYNC_CONTAIN_GUIDS" val="TRUE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FFISYNC_SLIDE_GUID" val="84a25f32-b654-431e-b23e-f5a8270df2bf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FFISYNC_SLIDE_GUID" val="e36d8d91-1697-43d4-9e94-01b6c9ba4dac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FFISYNC_SLIDE_GUID" val="a71ebfd8-c320-48fe-a721-a28b2786f219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FFISYNC_SLIDE_GUID" val="e36d8d91-1697-43d4-9e94-01b6c9ba4dac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FFISYNC_SLIDE_GUID" val="b14f6f75-886c-48a0-b8a8-3cddf562b90d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FFISYNC_SLIDE_GUID" val="7462097a-335e-483f-85ca-f512894a9e27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FFISYNC_SLIDE_GUID" val="b68cf46d-c7f4-40b8-ac6a-76c35a4ff468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FFISYNC_SLIDE_GUID" val="f41884d4-6ec3-4f7b-a3af-257fa6a2fc42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FFISYNC_SLIDE_GUID" val="25a42d4d-e008-4f79-b24e-711de6f1f75c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FFISYNC_SLIDE_GUID" val="1b51a620-88b7-4d4b-9a34-8c8ebf0aff39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FFISYNC_SLIDE_GUID" val="0eaf5e05-857b-41de-8a86-0f50437188d1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FFISYNC_SLIDE_GUID" val="48bb415d-b3f0-46ca-b41e-ce5b11d629af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FFISYNC_SLIDE_GUID" val="b32b6ee4-6968-40fb-acf1-a9e0c8a22d8d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FFISYNC_SLIDE_GUID" val="0c5ad101-be24-4ec6-a570-abb76b3d5c19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FFISYNC_SLIDE_GUID" val="7241d956-4ce8-4604-8900-8806f9ad3882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FFISYNC_SLIDE_GUID" val="70ab0441-5e83-4818-b117-3f0670641fd7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FFISYNC_SLIDE_GUID" val="e36d8d91-1697-43d4-9e94-01b6c9ba4dac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FFISYNC_SLIDE_GUID" val="b59c10ba-1dde-46e3-bbfa-25df6b1fed05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FFISYNC_SLIDE_GUID" val="5d840625-ce7d-4fc1-958b-ffd95e5634a8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FFISYNC_SLIDE_GUID" val="e405964a-6069-4878-8764-6454e296bbb3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FFISYNC_SLIDE_GUID" val="4442f467-ffe6-462a-849e-b01c98a4d8f0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FFISYNC_SLIDE_GUID" val="293b36c2-875c-4314-ba6e-d425b01ad30f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FFISYNC_SLIDE_GUID" val="ef3949d9-a09a-45bb-8bb3-4a5c1d9b4c47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FFISYNC_SLIDE_GUID" val="12884bca-2eca-4d4d-b090-cc9775ec4909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FFISYNC_SLIDE_GUID" val="8d0fe370-a3ec-4444-94d8-264b474eb219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FFISYNC_SLIDE_GUID" val="8fe6245c-9859-4f50-ab8a-984d7794063b"/>
</p:tagLst>
</file>

<file path=ppt/theme/theme1.xml><?xml version="1.0" encoding="utf-8"?>
<a:theme xmlns:a="http://schemas.openxmlformats.org/drawingml/2006/main" name="Office Theme">
  <a:themeElements>
    <a:clrScheme name="DAU COLORS">
      <a:dk1>
        <a:sysClr val="windowText" lastClr="000000"/>
      </a:dk1>
      <a:lt1>
        <a:sysClr val="window" lastClr="FFFFFF"/>
      </a:lt1>
      <a:dk2>
        <a:srgbClr val="216F79"/>
      </a:dk2>
      <a:lt2>
        <a:srgbClr val="EEECE1"/>
      </a:lt2>
      <a:accent1>
        <a:srgbClr val="1389A5"/>
      </a:accent1>
      <a:accent2>
        <a:srgbClr val="6263A6"/>
      </a:accent2>
      <a:accent3>
        <a:srgbClr val="28A092"/>
      </a:accent3>
      <a:accent4>
        <a:srgbClr val="D21F35"/>
      </a:accent4>
      <a:accent5>
        <a:srgbClr val="E46C0A"/>
      </a:accent5>
      <a:accent6>
        <a:srgbClr val="FFC000"/>
      </a:accent6>
      <a:hlink>
        <a:srgbClr val="C00000"/>
      </a:hlink>
      <a:folHlink>
        <a:srgbClr val="7F000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3742</TotalTime>
  <Words>2186</Words>
  <Application>Microsoft Office PowerPoint</Application>
  <PresentationFormat>On-screen Show (4:3)</PresentationFormat>
  <Paragraphs>371</Paragraphs>
  <Slides>28</Slides>
  <Notes>28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35" baseType="lpstr">
      <vt:lpstr>Arial</vt:lpstr>
      <vt:lpstr>Arial Black</vt:lpstr>
      <vt:lpstr>Calibri</vt:lpstr>
      <vt:lpstr>Times New Roman</vt:lpstr>
      <vt:lpstr>Verdana</vt:lpstr>
      <vt:lpstr>Wingdings</vt:lpstr>
      <vt:lpstr>Office Theme</vt:lpstr>
      <vt:lpstr>ISA 201  Intermediate Information Systems Acquisition </vt:lpstr>
      <vt:lpstr>Lesson XX Software Quality Assurance</vt:lpstr>
      <vt:lpstr>Today we will learn to:</vt:lpstr>
      <vt:lpstr>Lesson Plan</vt:lpstr>
      <vt:lpstr>What Makes Software Different  from Hardware</vt:lpstr>
      <vt:lpstr>Lesson Plan Status</vt:lpstr>
      <vt:lpstr>Software Quality</vt:lpstr>
      <vt:lpstr>Software Quality Model Characteristics</vt:lpstr>
      <vt:lpstr>Lesson Plan Status</vt:lpstr>
      <vt:lpstr>Software Domain Considerations</vt:lpstr>
      <vt:lpstr>Lesson Plan Status</vt:lpstr>
      <vt:lpstr>Theater Network Management System (TNMS) Performance Analysis Exercise 1</vt:lpstr>
      <vt:lpstr>Lesson Plan Status</vt:lpstr>
      <vt:lpstr>Software Quality Assurance Methods</vt:lpstr>
      <vt:lpstr>Quality Program</vt:lpstr>
      <vt:lpstr>Software Quality Assurance Plan</vt:lpstr>
      <vt:lpstr>Process Assurance</vt:lpstr>
      <vt:lpstr>Process Assurance: Capability Maturity Model—Integration (CMMI)</vt:lpstr>
      <vt:lpstr>Process Assurance: Capability Maturity Model—Integration (CMMI)</vt:lpstr>
      <vt:lpstr>Process Assurance: Capability Maturity Model—Integration (CMMI)</vt:lpstr>
      <vt:lpstr>Process Assurance: More Quality Process Models and Standards</vt:lpstr>
      <vt:lpstr>Other Quality Standards and Initiatives </vt:lpstr>
      <vt:lpstr>Product Assurance: Human–based Testing</vt:lpstr>
      <vt:lpstr>Product Assurance: Measures</vt:lpstr>
      <vt:lpstr>Product Assurance: Measures</vt:lpstr>
      <vt:lpstr>Lesson Plan Status</vt:lpstr>
      <vt:lpstr>TNMS Performance Analysis  Exercise 2</vt:lpstr>
      <vt:lpstr>Today we learned to: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designaire-3</dc:creator>
  <cp:lastModifiedBy>image</cp:lastModifiedBy>
  <cp:revision>469</cp:revision>
  <dcterms:created xsi:type="dcterms:W3CDTF">2015-07-08T14:31:42Z</dcterms:created>
  <dcterms:modified xsi:type="dcterms:W3CDTF">2016-03-04T13:58:10Z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Offisync_UpdateToken">
    <vt:lpwstr>4</vt:lpwstr>
  </property>
  <property fmtid="{D5CDD505-2E9C-101B-9397-08002B2CF9AE}" pid="3" name="Offisync_ProviderInitializationData">
    <vt:lpwstr>https://c3.csc.com</vt:lpwstr>
  </property>
  <property fmtid="{D5CDD505-2E9C-101B-9397-08002B2CF9AE}" pid="4" name="Jive_VersionGuid">
    <vt:lpwstr>4a31c2dc53f64ace8ce5c6aa6ba866fb</vt:lpwstr>
  </property>
  <property fmtid="{D5CDD505-2E9C-101B-9397-08002B2CF9AE}" pid="5" name="Offisync_ServerID">
    <vt:lpwstr>0f6fb45f-1006-4035-941a-751f96da8c69</vt:lpwstr>
  </property>
  <property fmtid="{D5CDD505-2E9C-101B-9397-08002B2CF9AE}" pid="6" name="Offisync_UniqueId">
    <vt:lpwstr>927773</vt:lpwstr>
  </property>
  <property fmtid="{D5CDD505-2E9C-101B-9397-08002B2CF9AE}" pid="7" name="Jive_LatestUserAccountName">
    <vt:lpwstr>bgarber</vt:lpwstr>
  </property>
  <property fmtid="{D5CDD505-2E9C-101B-9397-08002B2CF9AE}" pid="8" name="Jive_LatestFileFullName">
    <vt:lpwstr>e9a6a14d0a1149552c5b45c5a96ef434</vt:lpwstr>
  </property>
  <property fmtid="{D5CDD505-2E9C-101B-9397-08002B2CF9AE}" pid="9" name="Jive_VersionGuid_v2.5">
    <vt:lpwstr/>
  </property>
  <property fmtid="{D5CDD505-2E9C-101B-9397-08002B2CF9AE}" pid="10" name="Jive_ModifiedButNotPublished">
    <vt:lpwstr/>
  </property>
  <property fmtid="{D5CDD505-2E9C-101B-9397-08002B2CF9AE}" pid="11" name="Jive_PrevVersionNumber">
    <vt:lpwstr/>
  </property>
</Properties>
</file>