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25" r:id="rId2"/>
    <p:sldId id="326" r:id="rId3"/>
    <p:sldId id="345" r:id="rId4"/>
    <p:sldId id="344" r:id="rId5"/>
    <p:sldId id="338" r:id="rId6"/>
    <p:sldId id="303" r:id="rId7"/>
    <p:sldId id="347" r:id="rId8"/>
    <p:sldId id="290" r:id="rId9"/>
    <p:sldId id="335" r:id="rId10"/>
    <p:sldId id="291" r:id="rId11"/>
    <p:sldId id="275" r:id="rId12"/>
    <p:sldId id="339" r:id="rId13"/>
    <p:sldId id="259" r:id="rId14"/>
    <p:sldId id="260" r:id="rId15"/>
    <p:sldId id="261" r:id="rId16"/>
    <p:sldId id="266" r:id="rId17"/>
    <p:sldId id="267" r:id="rId18"/>
    <p:sldId id="268" r:id="rId19"/>
    <p:sldId id="265" r:id="rId20"/>
    <p:sldId id="346" r:id="rId21"/>
    <p:sldId id="262" r:id="rId22"/>
    <p:sldId id="269" r:id="rId23"/>
    <p:sldId id="270" r:id="rId24"/>
    <p:sldId id="272" r:id="rId25"/>
    <p:sldId id="271" r:id="rId26"/>
    <p:sldId id="340" r:id="rId27"/>
    <p:sldId id="276" r:id="rId28"/>
    <p:sldId id="273" r:id="rId29"/>
    <p:sldId id="301" r:id="rId30"/>
    <p:sldId id="300" r:id="rId31"/>
    <p:sldId id="341" r:id="rId32"/>
    <p:sldId id="336" r:id="rId33"/>
    <p:sldId id="305" r:id="rId34"/>
    <p:sldId id="306" r:id="rId35"/>
    <p:sldId id="307" r:id="rId36"/>
    <p:sldId id="308" r:id="rId37"/>
    <p:sldId id="302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2DA396-BF8D-48A4-B779-4784BD528F1E}">
          <p14:sldIdLst>
            <p14:sldId id="325"/>
            <p14:sldId id="326"/>
            <p14:sldId id="345"/>
            <p14:sldId id="344"/>
            <p14:sldId id="338"/>
            <p14:sldId id="303"/>
            <p14:sldId id="347"/>
            <p14:sldId id="290"/>
            <p14:sldId id="335"/>
            <p14:sldId id="291"/>
            <p14:sldId id="275"/>
            <p14:sldId id="339"/>
            <p14:sldId id="259"/>
            <p14:sldId id="260"/>
            <p14:sldId id="261"/>
            <p14:sldId id="266"/>
            <p14:sldId id="267"/>
            <p14:sldId id="268"/>
            <p14:sldId id="265"/>
            <p14:sldId id="346"/>
            <p14:sldId id="262"/>
            <p14:sldId id="269"/>
            <p14:sldId id="270"/>
            <p14:sldId id="272"/>
            <p14:sldId id="271"/>
            <p14:sldId id="340"/>
            <p14:sldId id="276"/>
            <p14:sldId id="273"/>
            <p14:sldId id="301"/>
            <p14:sldId id="300"/>
            <p14:sldId id="341"/>
            <p14:sldId id="336"/>
            <p14:sldId id="305"/>
            <p14:sldId id="306"/>
            <p14:sldId id="307"/>
            <p14:sldId id="308"/>
            <p14:sldId id="302"/>
          </p14:sldIdLst>
        </p14:section>
        <p14:section name="Untitled Section" id="{DA20DC50-39C7-4934-82A0-53ECCA6C1AC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ge" initials="i" lastIdx="1" clrIdx="0">
    <p:extLst>
      <p:ext uri="{19B8F6BF-5375-455C-9EA6-DF929625EA0E}">
        <p15:presenceInfo xmlns:p15="http://schemas.microsoft.com/office/powerpoint/2012/main" userId="ima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81202" autoAdjust="0"/>
  </p:normalViewPr>
  <p:slideViewPr>
    <p:cSldViewPr snapToGrid="0">
      <p:cViewPr varScale="1">
        <p:scale>
          <a:sx n="66" d="100"/>
          <a:sy n="66" d="100"/>
        </p:scale>
        <p:origin x="14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E5D31DE-3A56-439F-B975-B66A32E7902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5058A69-916B-43BC-B741-A2C14366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D8E5-26D1-489C-B7DB-127D38D4A7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6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80" indent="-3019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69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156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343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531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718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907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094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0EC9D0-D117-4457-A720-369340FDAA09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7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80" indent="-3019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69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156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343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531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718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907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094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679974-61D2-4A89-903A-1C2C9B31BE6B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3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80" indent="-3019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69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156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343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531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718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907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094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942E47-BE57-4FCA-9562-268000783C75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7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4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80" indent="-3019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69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156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343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531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718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907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094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62EFA2-1869-4E74-B96A-C6C5A94A891C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80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90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29057" indent="-280406" defTabSz="914437"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21626" indent="-224325" defTabSz="914437"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570276" indent="-224325" defTabSz="914437"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18927" indent="-224325" defTabSz="914437"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fld id="{FB6A5F94-1E21-4B92-92FB-033989FAB75C}" type="slidenum">
              <a:rPr lang="en-US" sz="1200" b="0">
                <a:solidFill>
                  <a:schemeClr val="tx1"/>
                </a:solidFill>
              </a:rPr>
              <a:pPr/>
              <a:t>2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449263"/>
            <a:ext cx="1638300" cy="1230312"/>
          </a:xfrm>
          <a:ln/>
        </p:spPr>
      </p:sp>
      <p:sp>
        <p:nvSpPr>
          <p:cNvPr id="57348" name="Notes Placeholder 1"/>
          <p:cNvSpPr>
            <a:spLocks noGrp="1"/>
          </p:cNvSpPr>
          <p:nvPr>
            <p:ph type="body" idx="1"/>
          </p:nvPr>
        </p:nvSpPr>
        <p:spPr>
          <a:xfrm>
            <a:off x="262456" y="1858197"/>
            <a:ext cx="6038022" cy="680955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72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5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7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66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8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3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4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6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2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5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8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7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80" indent="-3019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69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156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343" indent="-2415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531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718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907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094" indent="-241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0EC9D0-D117-4457-A720-369340FDAA09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8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3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8A69-916B-43BC-B741-A2C14366F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05AA26-CC70-4E01-AC2D-AF066151D5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Banner" title="Bann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408"/>
            <a:ext cx="9144000" cy="2450592"/>
          </a:xfrm>
          <a:prstGeom prst="rect">
            <a:avLst/>
          </a:prstGeom>
        </p:spPr>
      </p:pic>
      <p:pic>
        <p:nvPicPr>
          <p:cNvPr id="13" name="Picture 12" descr="Decorative Line" title="Decorative Lin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447800"/>
            <a:ext cx="5334000" cy="4736017"/>
          </a:xfrm>
          <a:prstGeom prst="rect">
            <a:avLst/>
          </a:prstGeom>
        </p:spPr>
      </p:pic>
      <p:pic>
        <p:nvPicPr>
          <p:cNvPr id="15" name="Picture 14" descr="Star" title="Star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2033640" cy="1946917"/>
          </a:xfrm>
          <a:prstGeom prst="rect">
            <a:avLst/>
          </a:prstGeom>
        </p:spPr>
      </p:pic>
      <p:pic>
        <p:nvPicPr>
          <p:cNvPr id="11" name="Picture 10" descr="DAU Logo" title="DAU 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3048000" cy="1587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86200"/>
            <a:ext cx="7848600" cy="1752600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5400" b="1" baseline="0">
                <a:solidFill>
                  <a:srgbClr val="298C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course name and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1825" y="6492875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C0AB285-F562-4FF5-BD33-659C314DA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67301"/>
      </p:ext>
    </p:extLst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1825" y="6492875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C0AB285-F562-4FF5-BD33-659C314DA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4341"/>
      </p:ext>
    </p:extLst>
  </p:cSld>
  <p:clrMapOvr>
    <a:masterClrMapping/>
  </p:clrMapOvr>
  <p:transition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" y="0"/>
            <a:ext cx="9144000" cy="11684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8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0" y="40957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smtClean="0"/>
              <a:t>Risk Management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1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ss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05AA26-CC70-4E01-AC2D-AF066151D5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Risk Management</a:t>
            </a: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8" name="Picture 17" descr="Banner" title="Bann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408"/>
            <a:ext cx="9144000" cy="2450592"/>
          </a:xfrm>
          <a:prstGeom prst="rect">
            <a:avLst/>
          </a:prstGeom>
        </p:spPr>
      </p:pic>
      <p:pic>
        <p:nvPicPr>
          <p:cNvPr id="17" name="Picture 16" descr="DAU Logo" title="D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4" y="457200"/>
            <a:ext cx="2795016" cy="1455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14600"/>
            <a:ext cx="9144000" cy="8382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298C9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lesson number and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703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ner" title="Bann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84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Type “Today day we will learn to:”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0" y="40957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i="1" dirty="0" smtClean="0">
                <a:solidFill>
                  <a:srgbClr val="75F1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Overview</a:t>
            </a:r>
            <a:endParaRPr lang="en-US" sz="2600" b="1" i="1" dirty="0">
              <a:solidFill>
                <a:srgbClr val="75F1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Clr>
                <a:srgbClr val="6F44BC"/>
              </a:buClr>
              <a:buSzPct val="15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0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sson Plan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" title="Bann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Type “Lesson Plan:”1st time, then “Lesson Plan Status”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0" y="40957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i="1" dirty="0">
                <a:solidFill>
                  <a:srgbClr val="75F1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Overview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Clr>
                <a:srgbClr val="7030A0"/>
              </a:buClr>
              <a:buSzPct val="15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7030A0"/>
              </a:buClr>
              <a:buSzPct val="150000"/>
              <a:buFont typeface="Arial" panose="020B0604020202020204" pitchFamily="34" charset="0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7030A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7030A0"/>
              </a:buClr>
              <a:buSzPct val="150000"/>
              <a:buFont typeface="Arial" panose="020B0604020202020204" pitchFamily="34" charset="0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7030A0"/>
              </a:buClr>
              <a:buSzPct val="150000"/>
              <a:buFont typeface="Arial" panose="020B0604020202020204" pitchFamily="34" charset="0"/>
              <a:buChar char="-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0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9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070C0"/>
              </a:buClr>
              <a:buFont typeface="Arial" panose="020B0604020202020204" pitchFamily="34" charset="0"/>
              <a:buChar char="-"/>
              <a:defRPr sz="2200"/>
            </a:lvl2pPr>
            <a:lvl3pPr marL="1143000" indent="-228600">
              <a:buClr>
                <a:srgbClr val="0070C0"/>
              </a:buClr>
              <a:buFont typeface="Arial" panose="020B0604020202020204" pitchFamily="34" charset="0"/>
              <a:buChar char="-"/>
              <a:defRPr sz="2000"/>
            </a:lvl3pPr>
            <a:lvl4pPr marL="1600200" indent="-228600">
              <a:buClr>
                <a:srgbClr val="0070C0"/>
              </a:buClr>
              <a:buFont typeface="Arial" panose="020B0604020202020204" pitchFamily="34" charset="0"/>
              <a:buChar char="-"/>
              <a:defRPr sz="1800"/>
            </a:lvl4pPr>
            <a:lvl5pPr marL="2057400" indent="-228600">
              <a:buClr>
                <a:srgbClr val="0070C0"/>
              </a:buClr>
              <a:buFont typeface="Arial" panose="020B0604020202020204" pitchFamily="34" charset="0"/>
              <a:buChar char="-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070C0"/>
              </a:buClr>
              <a:buFont typeface="Arial" panose="020B0604020202020204" pitchFamily="34" charset="0"/>
              <a:buChar char="-"/>
              <a:defRPr sz="2200"/>
            </a:lvl2pPr>
            <a:lvl3pPr marL="1143000" indent="-228600">
              <a:buClr>
                <a:srgbClr val="0070C0"/>
              </a:buClr>
              <a:buFont typeface="Arial" panose="020B0604020202020204" pitchFamily="34" charset="0"/>
              <a:buChar char="-"/>
              <a:defRPr sz="2000"/>
            </a:lvl3pPr>
            <a:lvl4pPr marL="1600200" indent="-228600">
              <a:buClr>
                <a:srgbClr val="0070C0"/>
              </a:buClr>
              <a:buFont typeface="Arial" panose="020B0604020202020204" pitchFamily="34" charset="0"/>
              <a:buChar char="-"/>
              <a:defRPr sz="1800"/>
            </a:lvl4pPr>
            <a:lvl5pPr marL="2057400" indent="-228600">
              <a:buClr>
                <a:srgbClr val="0070C0"/>
              </a:buClr>
              <a:buFont typeface="Arial" panose="020B0604020202020204" pitchFamily="34" charset="0"/>
              <a:buChar char="-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5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1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pic>
        <p:nvPicPr>
          <p:cNvPr id="3" name="Picture 2" descr="Banner" title="Bann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" y="0"/>
            <a:ext cx="9144000" cy="11684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779C3A"/>
              </a:buClr>
              <a:buSzPct val="15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0" y="40957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Type “Today day we learned to:”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0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84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0" y="40957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i="1" dirty="0">
                <a:solidFill>
                  <a:srgbClr val="75F1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r>
              <a:rPr lang="en-US" smtClean="0"/>
              <a:t>Risk Management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8C91"/>
                </a:solidFill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Clr>
                <a:srgbClr val="6F44BC"/>
              </a:buClr>
              <a:buSzPct val="15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6F44BC"/>
              </a:buClr>
              <a:buSzPct val="150000"/>
              <a:buFont typeface="Arial" panose="020B0604020202020204" pitchFamily="34" charset="0"/>
              <a:buChar char="-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4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" title="Banner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6"/>
            <a:ext cx="9144000" cy="1168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4008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98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98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05AA26-CC70-4E01-AC2D-AF066151D5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150000"/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15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15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SzPct val="15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81400"/>
            <a:ext cx="7848600" cy="17526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201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 panose="020B0604030504040204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 panose="020B060403050404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 panose="020B060403050404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 panose="020B0604030504040204" pitchFamily="34" charset="0"/>
              </a:rPr>
              <a:t>Intermediate Information Systems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 panose="020B0604030504040204" pitchFamily="34" charset="0"/>
              </a:rPr>
              <a:t>Acquisition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present availability of </a:t>
            </a:r>
            <a:r>
              <a:rPr lang="en-US" b="1" u="sng" dirty="0"/>
              <a:t>high-capacity networks</a:t>
            </a:r>
            <a:r>
              <a:rPr lang="en-US" b="1" dirty="0"/>
              <a:t> and </a:t>
            </a:r>
            <a:r>
              <a:rPr lang="en-US" b="1" u="sng" dirty="0"/>
              <a:t>low-cost computers (commodity hardware)</a:t>
            </a:r>
            <a:r>
              <a:rPr lang="en-US" b="1" dirty="0"/>
              <a:t>, together with the adoptions of </a:t>
            </a:r>
            <a:r>
              <a:rPr lang="en-US" b="1" u="sng" dirty="0"/>
              <a:t>virtualization, widely adopted open standards,</a:t>
            </a:r>
            <a:r>
              <a:rPr lang="en-US" b="1" dirty="0"/>
              <a:t> and </a:t>
            </a:r>
            <a:r>
              <a:rPr lang="en-US" b="1" u="sng" dirty="0"/>
              <a:t>service-oriented architecture</a:t>
            </a:r>
            <a:r>
              <a:rPr lang="en-US" b="1" dirty="0"/>
              <a:t>, have led to present day cloud computing. </a:t>
            </a:r>
            <a:endParaRPr lang="en-US" dirty="0" smtClean="0"/>
          </a:p>
          <a:p>
            <a:r>
              <a:rPr lang="en-US" dirty="0" smtClean="0"/>
              <a:t>Low-cost Commodity Hardware</a:t>
            </a:r>
          </a:p>
          <a:p>
            <a:r>
              <a:rPr lang="en-US" dirty="0" smtClean="0"/>
              <a:t>High Capacity (Storage and Processing)</a:t>
            </a:r>
          </a:p>
          <a:p>
            <a:r>
              <a:rPr lang="en-US" dirty="0" smtClean="0"/>
              <a:t>Broadband/always-on network access</a:t>
            </a:r>
          </a:p>
          <a:p>
            <a:r>
              <a:rPr lang="en-US" dirty="0" smtClean="0"/>
              <a:t>Virtualization (primary enabling technology behind cloud computing)</a:t>
            </a:r>
            <a:endParaRPr lang="en-US" dirty="0"/>
          </a:p>
          <a:p>
            <a:r>
              <a:rPr lang="en-US" dirty="0" smtClean="0"/>
              <a:t>Programmable Infrastructure/Auto-configure (i.e. elasticity)</a:t>
            </a:r>
          </a:p>
          <a:p>
            <a:r>
              <a:rPr lang="en-US" dirty="0" smtClean="0"/>
              <a:t>Open Application Program Interfaces</a:t>
            </a:r>
          </a:p>
          <a:p>
            <a:r>
              <a:rPr lang="en-US" dirty="0" smtClean="0"/>
              <a:t>Service Oriented Architecture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Advancements in technology that enabled the rise of cloud computing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16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Benefits </a:t>
            </a:r>
            <a:r>
              <a:rPr lang="en-US" dirty="0" err="1" smtClean="0"/>
              <a:t>DoD</a:t>
            </a:r>
            <a:r>
              <a:rPr lang="en-US" dirty="0" smtClean="0"/>
              <a:t> can derive from Cloud Computing are </a:t>
            </a:r>
            <a:r>
              <a:rPr lang="en-US" b="1" dirty="0" smtClean="0"/>
              <a:t>Efficiency, Agility </a:t>
            </a:r>
            <a:r>
              <a:rPr lang="en-US" dirty="0" smtClean="0"/>
              <a:t>and</a:t>
            </a:r>
            <a:r>
              <a:rPr lang="en-US" b="1" dirty="0" smtClean="0"/>
              <a:t> Innovation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Cloud </a:t>
            </a:r>
            <a:r>
              <a:rPr lang="en-US" dirty="0"/>
              <a:t>computing technologies offers a way for the </a:t>
            </a:r>
            <a:r>
              <a:rPr lang="en-US" dirty="0" err="1"/>
              <a:t>DoD</a:t>
            </a:r>
            <a:r>
              <a:rPr lang="en-US" dirty="0"/>
              <a:t> to </a:t>
            </a:r>
            <a:r>
              <a:rPr lang="en-US" b="1" dirty="0"/>
              <a:t>lower costs</a:t>
            </a:r>
            <a:r>
              <a:rPr lang="en-US" dirty="0"/>
              <a:t>, </a:t>
            </a:r>
            <a:r>
              <a:rPr lang="en-US" b="1" dirty="0"/>
              <a:t>improve performance</a:t>
            </a:r>
            <a:r>
              <a:rPr lang="en-US" dirty="0"/>
              <a:t>, </a:t>
            </a:r>
            <a:r>
              <a:rPr lang="en-US" b="1" dirty="0"/>
              <a:t>increase utilization and security</a:t>
            </a:r>
            <a:r>
              <a:rPr lang="en-US" dirty="0"/>
              <a:t>, and </a:t>
            </a:r>
            <a:r>
              <a:rPr lang="en-US" b="1" dirty="0"/>
              <a:t>take advantage of innovation</a:t>
            </a:r>
            <a:r>
              <a:rPr lang="en-US" dirty="0"/>
              <a:t> taking place in the commercial industry.</a:t>
            </a:r>
          </a:p>
          <a:p>
            <a:r>
              <a:rPr lang="en-US" dirty="0"/>
              <a:t>Allows organizations to </a:t>
            </a:r>
            <a:r>
              <a:rPr lang="en-US" b="1" dirty="0"/>
              <a:t>focus on their core mission </a:t>
            </a:r>
            <a:r>
              <a:rPr lang="en-US" dirty="0"/>
              <a:t>instead of building and managing IT solutions, like data centers.</a:t>
            </a:r>
          </a:p>
          <a:p>
            <a:r>
              <a:rPr lang="en-US" dirty="0"/>
              <a:t>Cloud computing allows for </a:t>
            </a:r>
            <a:r>
              <a:rPr lang="en-US" b="1" dirty="0"/>
              <a:t>rapid improvements to infrastructure</a:t>
            </a:r>
            <a:r>
              <a:rPr lang="en-US" dirty="0"/>
              <a:t>, </a:t>
            </a:r>
            <a:r>
              <a:rPr lang="en-US" b="1" dirty="0"/>
              <a:t>services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technology </a:t>
            </a:r>
            <a:r>
              <a:rPr lang="en-US" dirty="0" smtClean="0"/>
              <a:t>that </a:t>
            </a:r>
            <a:r>
              <a:rPr lang="en-US" dirty="0"/>
              <a:t>is not possible with traditional IT acquisitions.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Consuming Cloud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 Status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DoD Cloud Computing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Cloud Laws, Policies, Guidance and Standards</a:t>
            </a:r>
          </a:p>
          <a:p>
            <a:r>
              <a:rPr lang="en-US" sz="3200" dirty="0" smtClean="0"/>
              <a:t>Cloud Basics and Benefits</a:t>
            </a:r>
          </a:p>
          <a:p>
            <a:r>
              <a:rPr lang="en-US" sz="4000" b="1" dirty="0" smtClean="0"/>
              <a:t>Cloud Computing Definition</a:t>
            </a:r>
          </a:p>
          <a:p>
            <a:r>
              <a:rPr lang="en-US" sz="3200" dirty="0" smtClean="0"/>
              <a:t>Concerns with using Cloud</a:t>
            </a:r>
          </a:p>
          <a:p>
            <a:r>
              <a:rPr lang="en-US" sz="3200" dirty="0" smtClean="0"/>
              <a:t>Exercise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34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31988"/>
            <a:ext cx="572070" cy="435535"/>
          </a:xfrm>
        </p:spPr>
        <p:txBody>
          <a:bodyPr/>
          <a:lstStyle/>
          <a:p>
            <a:fld id="{0C0AB285-F562-4FF5-BD33-659C314DA2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003799" y="6431988"/>
            <a:ext cx="3146387" cy="435535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8" name="Rectangle 7" descr=" NIST Special Publication 800-145&#10;" title="Source documnet"/>
          <p:cNvSpPr/>
          <p:nvPr/>
        </p:nvSpPr>
        <p:spPr>
          <a:xfrm>
            <a:off x="2667000" y="5715000"/>
            <a:ext cx="29835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 NIST Special Publication 800-145</a:t>
            </a:r>
          </a:p>
        </p:txBody>
      </p:sp>
      <p:pic>
        <p:nvPicPr>
          <p:cNvPr id="4" name="Picture 3" descr="Picture of Cloud Computing diagram" title="Picture of Cloud Computing diagram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33242"/>
            <a:ext cx="3200400" cy="4343368"/>
          </a:xfrm>
          <a:prstGeom prst="rect">
            <a:avLst/>
          </a:prstGeom>
        </p:spPr>
      </p:pic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149290" y="1600200"/>
            <a:ext cx="5337110" cy="452596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The “Cloud” is composed of </a:t>
            </a:r>
          </a:p>
          <a:p>
            <a:pPr lvl="1"/>
            <a:r>
              <a:rPr lang="en-US" altLang="ja-JP" sz="3200" b="1" dirty="0" smtClean="0"/>
              <a:t>five essential characteristics</a:t>
            </a:r>
            <a:r>
              <a:rPr lang="en-US" altLang="ja-JP" sz="3200" dirty="0" smtClean="0"/>
              <a:t>,</a:t>
            </a:r>
          </a:p>
          <a:p>
            <a:pPr lvl="1"/>
            <a:r>
              <a:rPr lang="en-US" altLang="ja-JP" sz="3200" b="1" dirty="0" smtClean="0"/>
              <a:t>three service models</a:t>
            </a:r>
            <a:r>
              <a:rPr lang="en-US" altLang="ja-JP" sz="3200" dirty="0" smtClean="0"/>
              <a:t>,</a:t>
            </a:r>
          </a:p>
          <a:p>
            <a:pPr lvl="1"/>
            <a:r>
              <a:rPr lang="en-US" altLang="ja-JP" sz="3200" b="1" dirty="0" smtClean="0"/>
              <a:t>four deployment models</a:t>
            </a:r>
          </a:p>
          <a:p>
            <a:endParaRPr lang="en-US" altLang="ja-JP" sz="3600" dirty="0" smtClean="0"/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Composition of the Cloud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4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B285-F562-4FF5-BD33-659C314DA2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8" name="Rectangle 7" descr=" NIST Special Publication 800-145&#10;" title="Source documnet"/>
          <p:cNvSpPr/>
          <p:nvPr/>
        </p:nvSpPr>
        <p:spPr>
          <a:xfrm>
            <a:off x="5867400" y="5675445"/>
            <a:ext cx="29835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 NIST Special Publication 800-145</a:t>
            </a:r>
          </a:p>
        </p:txBody>
      </p:sp>
      <p:pic>
        <p:nvPicPr>
          <p:cNvPr id="2" name="Picture 1" descr="Picture of 5 Essential Cloud Characteristics" title="Picture of 5 Essential Cloud Characteristics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4844649" y="2397294"/>
            <a:ext cx="4560101" cy="3331284"/>
          </a:xfrm>
          <a:prstGeom prst="rect">
            <a:avLst/>
          </a:prstGeom>
        </p:spPr>
      </p:pic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07587"/>
            <a:ext cx="8229600" cy="3218576"/>
          </a:xfrm>
        </p:spPr>
        <p:txBody>
          <a:bodyPr/>
          <a:lstStyle/>
          <a:p>
            <a:r>
              <a:rPr lang="en-US" dirty="0" smtClean="0"/>
              <a:t>On-demand self-service 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</a:t>
            </a:r>
          </a:p>
          <a:p>
            <a:pPr lvl="1"/>
            <a:r>
              <a:rPr lang="en-US" dirty="0" smtClean="0"/>
              <a:t>Location independence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 Essential Cloud Characteristics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1767"/>
            <a:ext cx="839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the NIST Special Publication 800-145, the Cloud model is composed of five essential characteristics: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8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B285-F562-4FF5-BD33-659C314DA2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8919"/>
            <a:ext cx="8229600" cy="4477872"/>
          </a:xfrm>
        </p:spPr>
        <p:txBody>
          <a:bodyPr>
            <a:normAutofit lnSpcReduction="10000"/>
          </a:bodyPr>
          <a:lstStyle/>
          <a:p>
            <a:r>
              <a:rPr lang="en-US" altLang="ja-JP" b="1" dirty="0"/>
              <a:t>Infrastructure as a Service (</a:t>
            </a:r>
            <a:r>
              <a:rPr lang="en-US" altLang="ja-JP" b="1" dirty="0" err="1"/>
              <a:t>IaaS</a:t>
            </a:r>
            <a:r>
              <a:rPr lang="en-US" altLang="ja-JP" b="1" dirty="0"/>
              <a:t>)</a:t>
            </a:r>
          </a:p>
          <a:p>
            <a:pPr lvl="1"/>
            <a:r>
              <a:rPr lang="en-US" dirty="0"/>
              <a:t>Rent processing, storage, network capacity, and other fundamental computing </a:t>
            </a:r>
            <a:r>
              <a:rPr lang="en-US" dirty="0" smtClean="0"/>
              <a:t>resources</a:t>
            </a:r>
            <a:endParaRPr lang="en-US" altLang="ja-JP" dirty="0" smtClean="0"/>
          </a:p>
          <a:p>
            <a:r>
              <a:rPr lang="en-US" altLang="ja-JP" b="1" dirty="0" smtClean="0"/>
              <a:t>Platform as a Service (</a:t>
            </a:r>
            <a:r>
              <a:rPr lang="en-US" altLang="ja-JP" b="1" dirty="0" err="1" smtClean="0"/>
              <a:t>PaaS</a:t>
            </a:r>
            <a:r>
              <a:rPr lang="en-US" altLang="ja-JP" b="1" dirty="0" smtClean="0"/>
              <a:t>)</a:t>
            </a:r>
          </a:p>
          <a:p>
            <a:pPr lvl="1"/>
            <a:r>
              <a:rPr lang="en-US" altLang="ja-JP" dirty="0" smtClean="0"/>
              <a:t>Deploy </a:t>
            </a:r>
            <a:r>
              <a:rPr lang="en-US" dirty="0" smtClean="0"/>
              <a:t>customer-created applications to a cloud </a:t>
            </a:r>
            <a:endParaRPr lang="en-US" altLang="ja-JP" dirty="0" smtClean="0"/>
          </a:p>
          <a:p>
            <a:r>
              <a:rPr lang="en-US" altLang="ja-JP" b="1" dirty="0"/>
              <a:t>Software as a Service (SaaS)</a:t>
            </a:r>
          </a:p>
          <a:p>
            <a:pPr lvl="1"/>
            <a:r>
              <a:rPr lang="en-US" altLang="ja-JP" dirty="0"/>
              <a:t>Use provider’s applications over a </a:t>
            </a:r>
            <a:r>
              <a:rPr lang="en-US" altLang="ja-JP" dirty="0" smtClean="0"/>
              <a:t>network</a:t>
            </a:r>
          </a:p>
          <a:p>
            <a:pPr lvl="1"/>
            <a:endParaRPr lang="en-US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To </a:t>
            </a:r>
            <a:r>
              <a:rPr lang="en-US" altLang="ja-JP" dirty="0"/>
              <a:t>be considered “cloud” </a:t>
            </a:r>
            <a:r>
              <a:rPr lang="en-US" altLang="ja-JP" dirty="0" smtClean="0"/>
              <a:t>the Cloud Service Models </a:t>
            </a:r>
            <a:r>
              <a:rPr lang="en-US" altLang="ja-JP" dirty="0"/>
              <a:t>must be deployed on top of cloud infrastructure that has the key characteristics</a:t>
            </a:r>
            <a:endParaRPr lang="en-US" dirty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Cloud Service Models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7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53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Provisioning </a:t>
            </a:r>
            <a:r>
              <a:rPr lang="en-US" b="1" dirty="0"/>
              <a:t>processing, storage, networks</a:t>
            </a:r>
            <a:r>
              <a:rPr lang="en-US" dirty="0"/>
              <a:t>, and other </a:t>
            </a:r>
            <a:r>
              <a:rPr lang="en-US" b="1" dirty="0"/>
              <a:t>fundamental computing resources</a:t>
            </a:r>
            <a:r>
              <a:rPr lang="en-US" dirty="0"/>
              <a:t> where the consumer is able to deploy and run arbitrary software, which can include operating systems and applications.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consumer does not manage or control the underlying cloud infrastructure </a:t>
            </a:r>
            <a:r>
              <a:rPr lang="en-US" dirty="0"/>
              <a:t>but has control over operating systems, storage, and deployed applications; and possibly limited control of select networking components (e.g., host firewalls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20577"/>
            <a:ext cx="2057400" cy="45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664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Deployed onto </a:t>
            </a:r>
            <a:r>
              <a:rPr lang="en-US" dirty="0"/>
              <a:t>the cloud infrastructure </a:t>
            </a:r>
            <a:r>
              <a:rPr lang="en-US" b="1" dirty="0"/>
              <a:t>consumer‐created or acquired applications</a:t>
            </a:r>
            <a:r>
              <a:rPr lang="en-US" dirty="0"/>
              <a:t> created using </a:t>
            </a:r>
            <a:r>
              <a:rPr lang="en-US" b="1" dirty="0"/>
              <a:t>programming languages, libraries, services, and tools supported by the provider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consumer</a:t>
            </a:r>
            <a:r>
              <a:rPr lang="en-US" dirty="0"/>
              <a:t> does not manage or control the underlying cloud infrastructure including network, servers, operating systems, or storage, but </a:t>
            </a:r>
            <a:r>
              <a:rPr lang="en-US" b="1" dirty="0"/>
              <a:t>has control over the deployed applications and possibly configuration settings for the application‐hosting environment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900" y="1600199"/>
            <a:ext cx="2143899" cy="47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Using </a:t>
            </a:r>
            <a:r>
              <a:rPr lang="en-US" b="1" dirty="0"/>
              <a:t>the provider’s applications </a:t>
            </a:r>
            <a:r>
              <a:rPr lang="en-US" dirty="0"/>
              <a:t>running on a cloud infrastructure. The </a:t>
            </a:r>
            <a:r>
              <a:rPr lang="en-US" b="1" dirty="0"/>
              <a:t>applications are accessible from various client devices</a:t>
            </a:r>
            <a:r>
              <a:rPr lang="en-US" dirty="0"/>
              <a:t> through either a thin client interface, such as a web browser (e.g., web‐based email), or a program interface.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consumer does not manage or control</a:t>
            </a:r>
            <a:r>
              <a:rPr lang="en-US" dirty="0"/>
              <a:t> the underlying cloud infrastructure including network, servers, operating systems, storage, or even individual application capabilities, with the </a:t>
            </a:r>
            <a:r>
              <a:rPr lang="en-US" b="1" dirty="0"/>
              <a:t>possible exception of limited user‐specific application configuration settings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as a Service (SaaS)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33" y="1600199"/>
            <a:ext cx="20630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4525963"/>
          </a:xfrm>
        </p:spPr>
        <p:txBody>
          <a:bodyPr/>
          <a:lstStyle/>
          <a:p>
            <a:r>
              <a:rPr lang="en-US" dirty="0" smtClean="0"/>
              <a:t>Cloud Services offers a way for the </a:t>
            </a:r>
            <a:r>
              <a:rPr lang="en-US" dirty="0" err="1" smtClean="0"/>
              <a:t>DoD</a:t>
            </a:r>
            <a:r>
              <a:rPr lang="en-US" dirty="0" smtClean="0"/>
              <a:t> to lower costs, improve performance, increase utilization and security, and take advantage of commercial innovation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Responsibilities with the 3 Cloud Service Models</a:t>
            </a:r>
            <a:endParaRPr lang="en-US" dirty="0"/>
          </a:p>
        </p:txBody>
      </p:sp>
      <p:pic>
        <p:nvPicPr>
          <p:cNvPr id="6" name="Picture 5" descr="Cloud Service Model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7600" y="2777068"/>
            <a:ext cx="6270639" cy="33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Lesson 12</a:t>
            </a:r>
            <a:br>
              <a:rPr lang="en-US" dirty="0" smtClean="0"/>
            </a:br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7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3056" y="6408116"/>
            <a:ext cx="2514600" cy="365125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 Cloud Computing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6438"/>
            <a:ext cx="8229600" cy="500167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 as  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320563"/>
            <a:ext cx="457200" cy="365125"/>
          </a:xfrm>
        </p:spPr>
        <p:txBody>
          <a:bodyPr/>
          <a:lstStyle/>
          <a:p>
            <a:fld id="{0C0AB285-F562-4FF5-BD33-659C314DA2F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105598" y="6320564"/>
            <a:ext cx="2514600" cy="365125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grpSp>
        <p:nvGrpSpPr>
          <p:cNvPr id="4" name="Group 3" descr="Picture of NIST Special Publication 800-145" title="Picture of NIST Special Publication 800-145"/>
          <p:cNvGrpSpPr/>
          <p:nvPr/>
        </p:nvGrpSpPr>
        <p:grpSpPr>
          <a:xfrm>
            <a:off x="4025900" y="3276601"/>
            <a:ext cx="4924185" cy="2994169"/>
            <a:chOff x="4425684" y="6207527"/>
            <a:chExt cx="4394464" cy="2635051"/>
          </a:xfrm>
        </p:grpSpPr>
        <p:sp>
          <p:nvSpPr>
            <p:cNvPr id="5" name="Rectangle 4"/>
            <p:cNvSpPr/>
            <p:nvPr/>
          </p:nvSpPr>
          <p:spPr>
            <a:xfrm>
              <a:off x="4425684" y="8517543"/>
              <a:ext cx="4394464" cy="32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NIST Special Publication 800-145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2" name="Picture 1" title="NIST Soecial Publication 800-14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841" y="6207527"/>
              <a:ext cx="3486149" cy="216615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7934399" cy="4868333"/>
          </a:xfrm>
        </p:spPr>
        <p:txBody>
          <a:bodyPr>
            <a:normAutofit/>
          </a:bodyPr>
          <a:lstStyle/>
          <a:p>
            <a:r>
              <a:rPr lang="en-US" b="1" dirty="0"/>
              <a:t>Cloud services can be deployed in </a:t>
            </a:r>
            <a:r>
              <a:rPr lang="en-US" b="1" dirty="0" smtClean="0"/>
              <a:t>different </a:t>
            </a:r>
            <a:r>
              <a:rPr lang="en-US" b="1" dirty="0"/>
              <a:t>ways depending on the customer’s specific needs, such as security, privacy, and cost</a:t>
            </a:r>
            <a:r>
              <a:rPr lang="en-US" b="1" dirty="0" smtClean="0"/>
              <a:t>.</a:t>
            </a:r>
          </a:p>
          <a:p>
            <a:pPr marL="457200" indent="-457200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Private cloud </a:t>
            </a:r>
          </a:p>
          <a:p>
            <a:pPr marL="457200" indent="-457200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Community cloud</a:t>
            </a:r>
          </a:p>
          <a:p>
            <a:pPr marL="457200" indent="-457200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Public cloud</a:t>
            </a:r>
          </a:p>
          <a:p>
            <a:pPr marL="457200" indent="-457200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Hybrid cloud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Cloud Deployment Models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94455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Private cloud </a:t>
            </a:r>
            <a:r>
              <a:rPr lang="en-US" dirty="0"/>
              <a:t>infrastructures are operated only for </a:t>
            </a:r>
            <a:r>
              <a:rPr lang="en-US" b="1" dirty="0"/>
              <a:t>an individual </a:t>
            </a:r>
            <a:r>
              <a:rPr lang="en-US" b="1" dirty="0" smtClean="0"/>
              <a:t>organization </a:t>
            </a:r>
            <a:r>
              <a:rPr lang="en-US" dirty="0" smtClean="0"/>
              <a:t>(Single Tenant). </a:t>
            </a:r>
          </a:p>
          <a:p>
            <a:r>
              <a:rPr lang="en-US" dirty="0" smtClean="0"/>
              <a:t>The </a:t>
            </a:r>
            <a:r>
              <a:rPr lang="en-US" dirty="0"/>
              <a:t>organization can leverage the scalability and performance aspects of cloud computing, but </a:t>
            </a:r>
            <a:r>
              <a:rPr lang="en-US" b="1" dirty="0"/>
              <a:t>the infrastructure is isolated from that of other organizations, </a:t>
            </a:r>
            <a:r>
              <a:rPr lang="en-US" dirty="0"/>
              <a:t>improving security and privacy. </a:t>
            </a:r>
          </a:p>
          <a:p>
            <a:r>
              <a:rPr lang="en-US" dirty="0"/>
              <a:t>Because of their specialized nature, private clouds could potentially be as costly as dedicated data centers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example, the </a:t>
            </a:r>
            <a:r>
              <a:rPr lang="en-US" dirty="0" err="1" smtClean="0"/>
              <a:t>DoD</a:t>
            </a:r>
            <a:r>
              <a:rPr lang="en-US" dirty="0" smtClean="0"/>
              <a:t> has a Private Cloud, </a:t>
            </a:r>
            <a:r>
              <a:rPr lang="en-US" dirty="0" err="1" smtClean="0"/>
              <a:t>milCloud</a:t>
            </a:r>
            <a:r>
              <a:rPr lang="en-US" dirty="0" smtClean="0"/>
              <a:t>, which is operated by DISA.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Cloud Deployment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52" y="1623854"/>
            <a:ext cx="2606597" cy="2239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66" y="3863181"/>
            <a:ext cx="2898034" cy="18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Cloud Deployment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1" t="32050" r="17354" b="26399"/>
          <a:stretch/>
        </p:blipFill>
        <p:spPr>
          <a:xfrm>
            <a:off x="6835140" y="2068830"/>
            <a:ext cx="2148840" cy="1428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72084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Community cloud infrastructures are private clouds</a:t>
            </a:r>
            <a:r>
              <a:rPr lang="en-US" dirty="0"/>
              <a:t> provisioned for a specific community of interest with shared concerns, such as a government-only cloud.</a:t>
            </a:r>
          </a:p>
          <a:p>
            <a:r>
              <a:rPr lang="en-US" dirty="0"/>
              <a:t>The </a:t>
            </a:r>
            <a:r>
              <a:rPr lang="en-US" dirty="0" smtClean="0"/>
              <a:t>Community </a:t>
            </a:r>
            <a:r>
              <a:rPr lang="en-US" dirty="0"/>
              <a:t>cloud infrastructure is provisioned for </a:t>
            </a:r>
            <a:r>
              <a:rPr lang="en-US" b="1" dirty="0"/>
              <a:t>exclusive use by a specific community of consumers from organizations that have shared concerns </a:t>
            </a:r>
            <a:r>
              <a:rPr lang="en-US" dirty="0"/>
              <a:t>(e.g., mission, security requirements, policy, and compliance considerations). </a:t>
            </a:r>
            <a:endParaRPr lang="en-US" dirty="0" smtClean="0"/>
          </a:p>
          <a:p>
            <a:r>
              <a:rPr lang="en-US" dirty="0" smtClean="0"/>
              <a:t>Community clouds </a:t>
            </a:r>
            <a:r>
              <a:rPr lang="en-US" dirty="0"/>
              <a:t>may be owned, managed, and operated by one or more of the organizations in the community, a third party, or some combination of them, and it may exist on or off premises.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275070" cy="4525963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b="1" dirty="0"/>
              <a:t>Public cloud </a:t>
            </a:r>
            <a:r>
              <a:rPr lang="en-US" dirty="0"/>
              <a:t>infrastructures operate in a multi-tenant environment whose resources are allocated for the general public.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Public </a:t>
            </a:r>
            <a:r>
              <a:rPr lang="en-US" dirty="0"/>
              <a:t>clouds tend to be large and provide economies of </a:t>
            </a:r>
            <a:r>
              <a:rPr lang="en-US" dirty="0" smtClean="0"/>
              <a:t>scale </a:t>
            </a:r>
            <a:r>
              <a:rPr lang="en-US" dirty="0"/>
              <a:t>for their customers. </a:t>
            </a:r>
          </a:p>
          <a:p>
            <a:pP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and privacy concerns are heightened because any individual or organization can potentially access the same cloud infrastructure.</a:t>
            </a:r>
          </a:p>
          <a:p>
            <a:r>
              <a:rPr lang="en-US" dirty="0"/>
              <a:t>Only </a:t>
            </a:r>
            <a:r>
              <a:rPr lang="en-US" dirty="0" err="1"/>
              <a:t>DoD</a:t>
            </a:r>
            <a:r>
              <a:rPr lang="en-US" dirty="0"/>
              <a:t> information that has been approved for public release should be placed on a public facing website.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Cloud Deployment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70" y="2526030"/>
            <a:ext cx="2473920" cy="21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Cloud Deployment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2893695" y="4625474"/>
            <a:ext cx="5793105" cy="214045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7300"/>
            <a:ext cx="8069580" cy="4331970"/>
          </a:xfrm>
        </p:spPr>
        <p:txBody>
          <a:bodyPr>
            <a:noAutofit/>
          </a:bodyPr>
          <a:lstStyle/>
          <a:p>
            <a:r>
              <a:rPr lang="en-US" b="1" dirty="0"/>
              <a:t>Hybrid cloud </a:t>
            </a:r>
            <a:r>
              <a:rPr lang="en-US" dirty="0"/>
              <a:t>infrastructures are combinations </a:t>
            </a:r>
            <a:r>
              <a:rPr lang="en-US" dirty="0" smtClean="0"/>
              <a:t>of </a:t>
            </a:r>
            <a:r>
              <a:rPr lang="en-US" dirty="0"/>
              <a:t>any two or more of the other cloud </a:t>
            </a:r>
            <a:r>
              <a:rPr lang="en-US" dirty="0" smtClean="0"/>
              <a:t>deployment models.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model will be </a:t>
            </a:r>
            <a:r>
              <a:rPr lang="en-US" b="1" dirty="0"/>
              <a:t>the most prevalent model for the </a:t>
            </a:r>
            <a:r>
              <a:rPr lang="en-US" b="1" dirty="0" err="1"/>
              <a:t>DoD</a:t>
            </a:r>
            <a:r>
              <a:rPr lang="en-US" dirty="0"/>
              <a:t> given its strategy to aggressively pursue the competitive acquisition and use of commercial cloud service offerings and understanding that “one cloud’ will not meet all the unique requirements of the </a:t>
            </a:r>
            <a:r>
              <a:rPr lang="en-US" dirty="0" err="1"/>
              <a:t>DoD</a:t>
            </a:r>
            <a:r>
              <a:rPr lang="en-US" dirty="0"/>
              <a:t>.</a:t>
            </a:r>
          </a:p>
          <a:p>
            <a:r>
              <a:rPr lang="en-US" dirty="0"/>
              <a:t>One example of Hybrid Cloud is </a:t>
            </a:r>
            <a:r>
              <a:rPr lang="en-US" dirty="0" smtClean="0"/>
              <a:t>used in the </a:t>
            </a:r>
            <a:r>
              <a:rPr lang="en-US" dirty="0"/>
              <a:t>Development – Test – Production software lifecycle.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 Status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DoD Cloud Computing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Laws, Policies, Guidance and Standards</a:t>
            </a:r>
          </a:p>
          <a:p>
            <a:r>
              <a:rPr lang="en-US" dirty="0" smtClean="0"/>
              <a:t>Cloud Basics and Benefits</a:t>
            </a:r>
          </a:p>
          <a:p>
            <a:r>
              <a:rPr lang="en-US" dirty="0" smtClean="0"/>
              <a:t>Cloud Computing Definition</a:t>
            </a:r>
          </a:p>
          <a:p>
            <a:r>
              <a:rPr lang="en-US" sz="3200" dirty="0" smtClean="0"/>
              <a:t>Concerns with using Cloud</a:t>
            </a:r>
          </a:p>
          <a:p>
            <a:r>
              <a:rPr lang="en-US" dirty="0" smtClean="0"/>
              <a:t>Exercise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5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4959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Data Security</a:t>
            </a:r>
          </a:p>
          <a:p>
            <a:pPr lvl="1"/>
            <a:r>
              <a:rPr lang="en-US" dirty="0" smtClean="0"/>
              <a:t>Location of </a:t>
            </a:r>
            <a:r>
              <a:rPr lang="en-US" dirty="0" err="1" smtClean="0"/>
              <a:t>DoD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Comingling of </a:t>
            </a:r>
            <a:r>
              <a:rPr lang="en-US" dirty="0" err="1" smtClean="0"/>
              <a:t>DoD</a:t>
            </a:r>
            <a:r>
              <a:rPr lang="en-US" dirty="0" smtClean="0"/>
              <a:t> data with other</a:t>
            </a:r>
          </a:p>
          <a:p>
            <a:pPr lvl="1">
              <a:buNone/>
            </a:pPr>
            <a:r>
              <a:rPr lang="en-US" dirty="0" smtClean="0"/>
              <a:t>	customer’s data</a:t>
            </a:r>
          </a:p>
          <a:p>
            <a:pPr lvl="1"/>
            <a:r>
              <a:rPr lang="en-US" dirty="0" smtClean="0"/>
              <a:t>Physical security of data center</a:t>
            </a:r>
          </a:p>
          <a:p>
            <a:r>
              <a:rPr lang="en-US" b="1" dirty="0" smtClean="0"/>
              <a:t>Latency</a:t>
            </a:r>
          </a:p>
          <a:p>
            <a:pPr lvl="1"/>
            <a:r>
              <a:rPr lang="en-US" dirty="0" smtClean="0"/>
              <a:t>Network congestion/bandwidth availability</a:t>
            </a:r>
          </a:p>
          <a:p>
            <a:pPr lvl="1"/>
            <a:r>
              <a:rPr lang="en-US" dirty="0" smtClean="0"/>
              <a:t>Remote cloud data centers</a:t>
            </a:r>
          </a:p>
          <a:p>
            <a:r>
              <a:rPr lang="en-US" b="1" dirty="0" smtClean="0"/>
              <a:t>Unanticipated costs</a:t>
            </a:r>
          </a:p>
          <a:p>
            <a:pPr lvl="1"/>
            <a:r>
              <a:rPr lang="en-US" dirty="0" smtClean="0"/>
              <a:t>Network upgrades to maintain performance (increased bandwidth demands)</a:t>
            </a:r>
          </a:p>
          <a:p>
            <a:pPr lvl="1"/>
            <a:r>
              <a:rPr lang="en-US" dirty="0" smtClean="0"/>
              <a:t>Strict security requirements (e.g. Private vs Public)</a:t>
            </a:r>
          </a:p>
          <a:p>
            <a:r>
              <a:rPr lang="en-US" b="1" dirty="0" smtClean="0"/>
              <a:t>Cybersecurity:  Protecting the </a:t>
            </a:r>
            <a:r>
              <a:rPr lang="en-US" b="1" dirty="0" err="1" smtClean="0"/>
              <a:t>DoDIN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DoDIN</a:t>
            </a:r>
            <a:r>
              <a:rPr lang="en-US" dirty="0" smtClean="0"/>
              <a:t> is a critical infrastructure to the </a:t>
            </a:r>
            <a:r>
              <a:rPr lang="en-US" dirty="0" err="1" smtClean="0"/>
              <a:t>DoD</a:t>
            </a:r>
            <a:r>
              <a:rPr lang="en-US" dirty="0" smtClean="0"/>
              <a:t> Mission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DoD’s</a:t>
            </a:r>
            <a:r>
              <a:rPr lang="en-US" dirty="0" smtClean="0"/>
              <a:t> Concerns of Using Cloud Services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65" y="1600200"/>
            <a:ext cx="2790825" cy="20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Mission Owner must consider Risk to Data (referred to as Information Impact Level) and Risk to the </a:t>
            </a:r>
            <a:r>
              <a:rPr lang="en-US" dirty="0" err="1" smtClean="0"/>
              <a:t>DoDIN</a:t>
            </a:r>
            <a:endParaRPr lang="en-US" dirty="0" smtClean="0"/>
          </a:p>
          <a:p>
            <a:pPr lvl="1"/>
            <a:r>
              <a:rPr lang="en-US" dirty="0" smtClean="0"/>
              <a:t>Higher Information Impact Levels require additional security in the form of a Cloud Access Point</a:t>
            </a:r>
          </a:p>
          <a:p>
            <a:r>
              <a:rPr lang="en-US" dirty="0" smtClean="0"/>
              <a:t>With </a:t>
            </a:r>
            <a:r>
              <a:rPr lang="en-US" dirty="0"/>
              <a:t>respect to Cloud Computing, </a:t>
            </a:r>
            <a:r>
              <a:rPr lang="en-US" b="1" dirty="0"/>
              <a:t>“Mission” refers to the information systems and function</a:t>
            </a:r>
            <a:r>
              <a:rPr lang="en-US" dirty="0"/>
              <a:t> for which a </a:t>
            </a:r>
            <a:r>
              <a:rPr lang="en-US" dirty="0" err="1"/>
              <a:t>DoD</a:t>
            </a:r>
            <a:r>
              <a:rPr lang="en-US" dirty="0"/>
              <a:t> entity acquires or uses a Cloud </a:t>
            </a:r>
            <a:r>
              <a:rPr lang="en-US" dirty="0" smtClean="0"/>
              <a:t>Service</a:t>
            </a:r>
            <a:endParaRPr lang="en-US" dirty="0"/>
          </a:p>
          <a:p>
            <a:r>
              <a:rPr lang="en-US" dirty="0" smtClean="0"/>
              <a:t>Overall </a:t>
            </a:r>
            <a:r>
              <a:rPr lang="en-US" dirty="0"/>
              <a:t>Mission will be assessed and authorized by the Mission Owner’s Authorizing Official (AO) </a:t>
            </a:r>
            <a:r>
              <a:rPr lang="en-US" dirty="0" smtClean="0"/>
              <a:t>IAW the </a:t>
            </a:r>
            <a:r>
              <a:rPr lang="en-US" dirty="0" err="1" smtClean="0"/>
              <a:t>DoD</a:t>
            </a:r>
            <a:r>
              <a:rPr lang="en-US" dirty="0" smtClean="0"/>
              <a:t> Cloud Computing Security Guide</a:t>
            </a:r>
          </a:p>
          <a:p>
            <a:pPr lvl="1"/>
            <a:r>
              <a:rPr lang="en-US" dirty="0" err="1" smtClean="0"/>
              <a:t>FedRAMP</a:t>
            </a:r>
            <a:r>
              <a:rPr lang="en-US" dirty="0" smtClean="0"/>
              <a:t> Moderate</a:t>
            </a:r>
          </a:p>
          <a:p>
            <a:pPr lvl="1"/>
            <a:r>
              <a:rPr lang="en-US" dirty="0" err="1" smtClean="0"/>
              <a:t>DoD</a:t>
            </a:r>
            <a:r>
              <a:rPr lang="en-US" dirty="0" smtClean="0"/>
              <a:t> Provisional Authorization</a:t>
            </a:r>
          </a:p>
          <a:p>
            <a:pPr lvl="1"/>
            <a:r>
              <a:rPr lang="en-US" dirty="0" smtClean="0"/>
              <a:t>Authority to Operate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is a Concern when using Cloud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3812" y="1394926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Cloud Service Provider Maturity</a:t>
            </a:r>
          </a:p>
          <a:p>
            <a:r>
              <a:rPr lang="en-US" sz="2800" b="1" dirty="0" smtClean="0"/>
              <a:t>Jurisdiction/Location Requirements</a:t>
            </a:r>
          </a:p>
          <a:p>
            <a:r>
              <a:rPr lang="en-US" sz="2800" b="1" dirty="0" smtClean="0"/>
              <a:t>Deployment Model Considerations/Separation Requirements</a:t>
            </a:r>
          </a:p>
          <a:p>
            <a:r>
              <a:rPr lang="en-US" sz="2800" b="1" dirty="0" smtClean="0"/>
              <a:t>Encryption</a:t>
            </a:r>
          </a:p>
          <a:p>
            <a:r>
              <a:rPr lang="en-US" sz="2800" b="1" dirty="0"/>
              <a:t>Monitoring and Incident Reporting Requirements</a:t>
            </a:r>
          </a:p>
          <a:p>
            <a:r>
              <a:rPr lang="en-US" sz="2800" b="1" dirty="0" smtClean="0"/>
              <a:t>CSP Personnel Requirements</a:t>
            </a:r>
          </a:p>
          <a:p>
            <a:r>
              <a:rPr lang="en-US" sz="2800" b="1" dirty="0" smtClean="0"/>
              <a:t>Physical Access</a:t>
            </a:r>
          </a:p>
          <a:p>
            <a:r>
              <a:rPr lang="en-US" sz="2800" b="1" dirty="0" smtClean="0"/>
              <a:t>Legacy Software Interoperability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Program concerns when purchasing commercial cloud 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45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45936"/>
            <a:ext cx="457200" cy="365125"/>
          </a:xfrm>
        </p:spPr>
        <p:txBody>
          <a:bodyPr/>
          <a:lstStyle/>
          <a:p>
            <a:fld id="{6105AA26-CC70-4E01-AC2D-AF066151D5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345936"/>
            <a:ext cx="2514600" cy="365125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1248" y="1350815"/>
            <a:ext cx="8138160" cy="782802"/>
          </a:xfrm>
          <a:ln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r>
              <a:rPr lang="en-US" sz="1600" u="sng" dirty="0"/>
              <a:t>True or </a:t>
            </a:r>
            <a:r>
              <a:rPr lang="en-US" sz="1600" u="sng" dirty="0" smtClean="0"/>
              <a:t>False</a:t>
            </a:r>
            <a:r>
              <a:rPr lang="en-US" sz="1600" dirty="0" smtClean="0"/>
              <a:t>:  According </a:t>
            </a:r>
            <a:r>
              <a:rPr lang="en-US" sz="1600" dirty="0"/>
              <a:t>to the </a:t>
            </a:r>
            <a:r>
              <a:rPr lang="en-US" sz="1600" dirty="0" err="1"/>
              <a:t>DoD</a:t>
            </a:r>
            <a:r>
              <a:rPr lang="en-US" sz="1600" dirty="0"/>
              <a:t> Chief Information Officer (CIO), </a:t>
            </a:r>
            <a:r>
              <a:rPr lang="en-US" sz="1600" dirty="0" err="1"/>
              <a:t>DoD</a:t>
            </a:r>
            <a:r>
              <a:rPr lang="en-US" sz="1600" dirty="0"/>
              <a:t> components are required to use the Defense Information Systems Agency (DISA) to acquire cloud services.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Quiz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41248" y="2366827"/>
            <a:ext cx="8138160" cy="85110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The _____________ provided cloud services must be considered as part of the Enterprise IT Business Case Analysis (BCA) performed by the Component for cloud services.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41248" y="3443437"/>
            <a:ext cx="8138160" cy="87893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The __________________________ is intended to give cloud providers a stable security requirement, and to help </a:t>
            </a:r>
            <a:r>
              <a:rPr lang="en-US" sz="1600" dirty="0" err="1">
                <a:solidFill>
                  <a:prstClr val="black"/>
                </a:solidFill>
              </a:rPr>
              <a:t>DoD</a:t>
            </a:r>
            <a:r>
              <a:rPr lang="en-US" sz="1600" dirty="0">
                <a:solidFill>
                  <a:prstClr val="black"/>
                </a:solidFill>
              </a:rPr>
              <a:t> cloud customers move more rapidly and securely into the cloud.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92" y="1382114"/>
            <a:ext cx="77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Team 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92" y="2481545"/>
            <a:ext cx="77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Team 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92" y="3467645"/>
            <a:ext cx="77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Team 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841248" y="4488767"/>
            <a:ext cx="8138160" cy="101131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Which of the following is NOT a benefit of Cloud Computing per the </a:t>
            </a:r>
            <a:r>
              <a:rPr lang="en-US" sz="1600" dirty="0" err="1">
                <a:solidFill>
                  <a:prstClr val="black"/>
                </a:solidFill>
              </a:rPr>
              <a:t>DoD</a:t>
            </a:r>
            <a:r>
              <a:rPr lang="en-US" sz="1600" dirty="0">
                <a:solidFill>
                  <a:prstClr val="black"/>
                </a:solidFill>
              </a:rPr>
              <a:t> Cloud Computing Strategy</a:t>
            </a:r>
            <a:r>
              <a:rPr lang="en-US" sz="1600" dirty="0" smtClean="0">
                <a:solidFill>
                  <a:prstClr val="black"/>
                </a:solidFill>
              </a:rPr>
              <a:t>?  De-coupled </a:t>
            </a:r>
            <a:r>
              <a:rPr lang="en-US" sz="1600" dirty="0">
                <a:solidFill>
                  <a:prstClr val="black"/>
                </a:solidFill>
              </a:rPr>
              <a:t>from private sector </a:t>
            </a:r>
            <a:r>
              <a:rPr lang="en-US" sz="1600" dirty="0" smtClean="0">
                <a:solidFill>
                  <a:prstClr val="black"/>
                </a:solidFill>
              </a:rPr>
              <a:t>innovation; Enables </a:t>
            </a:r>
            <a:r>
              <a:rPr lang="en-US" sz="1600" dirty="0">
                <a:solidFill>
                  <a:prstClr val="black"/>
                </a:solidFill>
              </a:rPr>
              <a:t>improved asset </a:t>
            </a:r>
            <a:r>
              <a:rPr lang="en-US" sz="1600" dirty="0" smtClean="0">
                <a:solidFill>
                  <a:prstClr val="black"/>
                </a:solidFill>
              </a:rPr>
              <a:t>utilization; Allows </a:t>
            </a:r>
            <a:r>
              <a:rPr lang="en-US" sz="1600" dirty="0">
                <a:solidFill>
                  <a:prstClr val="black"/>
                </a:solidFill>
              </a:rPr>
              <a:t>for near-instantaneous increases and reductions in </a:t>
            </a:r>
            <a:r>
              <a:rPr lang="en-US" sz="1600" dirty="0" smtClean="0">
                <a:solidFill>
                  <a:prstClr val="black"/>
                </a:solidFill>
              </a:rPr>
              <a:t>capacity; Shifts </a:t>
            </a:r>
            <a:r>
              <a:rPr lang="en-US" sz="1600" dirty="0">
                <a:solidFill>
                  <a:prstClr val="black"/>
                </a:solidFill>
              </a:rPr>
              <a:t>focus from asset ownership to service management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41248" y="5733290"/>
            <a:ext cx="8138160" cy="61563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According to the </a:t>
            </a:r>
            <a:r>
              <a:rPr lang="en-US" sz="1600" dirty="0" err="1">
                <a:solidFill>
                  <a:prstClr val="black"/>
                </a:solidFill>
              </a:rPr>
              <a:t>DoD</a:t>
            </a:r>
            <a:r>
              <a:rPr lang="en-US" sz="1600" dirty="0">
                <a:solidFill>
                  <a:prstClr val="black"/>
                </a:solidFill>
              </a:rPr>
              <a:t> Cloud Computing Strategy, what are the three areas </a:t>
            </a:r>
            <a:r>
              <a:rPr lang="en-US" sz="1600" dirty="0" err="1">
                <a:solidFill>
                  <a:prstClr val="black"/>
                </a:solidFill>
              </a:rPr>
              <a:t>DoD</a:t>
            </a:r>
            <a:r>
              <a:rPr lang="en-US" sz="1600" dirty="0">
                <a:solidFill>
                  <a:prstClr val="black"/>
                </a:solidFill>
              </a:rPr>
              <a:t> can benefit from by moving to cloud computing</a:t>
            </a:r>
            <a:r>
              <a:rPr lang="en-US" sz="1600" dirty="0" smtClean="0">
                <a:solidFill>
                  <a:prstClr val="black"/>
                </a:solidFill>
              </a:rPr>
              <a:t>?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46" y="4704461"/>
            <a:ext cx="77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Team 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92" y="5715775"/>
            <a:ext cx="77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Team 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21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Legacy </a:t>
            </a:r>
            <a:r>
              <a:rPr lang="en-US" sz="2800" dirty="0"/>
              <a:t>software applications were not designed to be virtualized</a:t>
            </a:r>
          </a:p>
          <a:p>
            <a:r>
              <a:rPr lang="en-US" sz="2800" dirty="0"/>
              <a:t>Redesigning legacy software applications to utilize cloud services can be cost prohibitive</a:t>
            </a:r>
          </a:p>
          <a:p>
            <a:r>
              <a:rPr lang="en-US" sz="2800" dirty="0"/>
              <a:t>Legacy software applications that are tightly integrated with a computer’s operating system are extremely difficult to migrate to the cloud</a:t>
            </a:r>
          </a:p>
          <a:p>
            <a:r>
              <a:rPr lang="en-US" sz="2800" dirty="0"/>
              <a:t>Software that is encapsulated from the operating system has a better chance of migrating to the cloud</a:t>
            </a:r>
          </a:p>
          <a:p>
            <a:pPr lvl="1"/>
            <a:r>
              <a:rPr lang="en-US" sz="2800" dirty="0"/>
              <a:t>Encapsulation means there is no direct dependency on any one operating system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Problems with legacy software applications and the cloud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3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 Status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DoD Cloud Computing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Cloud Laws, Policies, Guidance and Standards</a:t>
            </a:r>
          </a:p>
          <a:p>
            <a:r>
              <a:rPr lang="en-US" sz="3200" b="1" dirty="0" smtClean="0"/>
              <a:t>Cloud Basics and Benefits</a:t>
            </a:r>
          </a:p>
          <a:p>
            <a:r>
              <a:rPr lang="en-US" sz="3200" b="1" dirty="0" smtClean="0"/>
              <a:t>Cloud Computing Definition</a:t>
            </a:r>
          </a:p>
          <a:p>
            <a:r>
              <a:rPr lang="en-US" sz="3200" b="1" dirty="0" smtClean="0"/>
              <a:t>Concerns with using Cloud</a:t>
            </a:r>
          </a:p>
          <a:p>
            <a:r>
              <a:rPr lang="en-US" sz="4400" b="1" dirty="0" smtClean="0"/>
              <a:t>Exercise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884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319"/>
            <a:ext cx="8229600" cy="5348605"/>
          </a:xfrm>
        </p:spPr>
        <p:txBody>
          <a:bodyPr>
            <a:normAutofit/>
          </a:bodyPr>
          <a:lstStyle/>
          <a:p>
            <a:r>
              <a:rPr lang="en-US" dirty="0" smtClean="0"/>
              <a:t>Read the articles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Army Taps IBM Cloud Computing to Help Manage Its Logistics Enterprise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In Pentagon’s belated march to the cloud, </a:t>
            </a:r>
            <a:r>
              <a:rPr lang="en-US" i="1" dirty="0" err="1" smtClean="0"/>
              <a:t>DoD</a:t>
            </a:r>
            <a:r>
              <a:rPr lang="en-US" i="1" dirty="0" smtClean="0"/>
              <a:t> CIO looks to spark national dialogue on cloud security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Army begins shopping for cloud vendors to host its enterprise </a:t>
            </a:r>
            <a:r>
              <a:rPr lang="en-US" i="1" dirty="0" smtClean="0"/>
              <a:t>apps</a:t>
            </a:r>
            <a:r>
              <a:rPr lang="en-US" dirty="0" smtClean="0"/>
              <a:t>”</a:t>
            </a:r>
          </a:p>
          <a:p>
            <a:r>
              <a:rPr lang="en-US" dirty="0"/>
              <a:t>Describe the characteristics of the commercial cloud services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commercial cloud </a:t>
            </a:r>
            <a:r>
              <a:rPr lang="en-US" dirty="0" smtClean="0"/>
              <a:t>deployment approach, and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DoD</a:t>
            </a:r>
            <a:r>
              <a:rPr lang="en-US" dirty="0"/>
              <a:t> </a:t>
            </a:r>
            <a:r>
              <a:rPr lang="en-US" dirty="0" smtClean="0"/>
              <a:t>potential benefits</a:t>
            </a:r>
            <a:r>
              <a:rPr lang="en-US" dirty="0"/>
              <a:t> </a:t>
            </a:r>
            <a:r>
              <a:rPr lang="en-US" dirty="0" smtClean="0"/>
              <a:t>and concerns with using it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Exercise Team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</a:t>
            </a:r>
            <a:r>
              <a:rPr lang="en-US" dirty="0" err="1" smtClean="0"/>
              <a:t>DoD</a:t>
            </a:r>
            <a:r>
              <a:rPr lang="en-US" dirty="0" smtClean="0"/>
              <a:t> IG’s report, “</a:t>
            </a:r>
            <a:r>
              <a:rPr lang="en-US" i="1" dirty="0" err="1" smtClean="0"/>
              <a:t>DoD</a:t>
            </a:r>
            <a:r>
              <a:rPr lang="en-US" i="1" dirty="0" smtClean="0"/>
              <a:t> Needs an Effective Process to Identify Cloud Computing Service Contracts</a:t>
            </a:r>
            <a:r>
              <a:rPr lang="en-US" dirty="0" smtClean="0"/>
              <a:t>.”  </a:t>
            </a:r>
          </a:p>
          <a:p>
            <a:r>
              <a:rPr lang="en-US" dirty="0" smtClean="0"/>
              <a:t>Summarize the </a:t>
            </a:r>
            <a:r>
              <a:rPr lang="en-US" dirty="0" err="1" smtClean="0"/>
              <a:t>DoD</a:t>
            </a:r>
            <a:r>
              <a:rPr lang="en-US" dirty="0" smtClean="0"/>
              <a:t> IG’s findings.  </a:t>
            </a:r>
          </a:p>
          <a:p>
            <a:r>
              <a:rPr lang="en-US" dirty="0" smtClean="0"/>
              <a:t>What is the issue with the </a:t>
            </a:r>
            <a:r>
              <a:rPr lang="en-US" dirty="0" err="1" smtClean="0"/>
              <a:t>DoD</a:t>
            </a:r>
            <a:r>
              <a:rPr lang="en-US" dirty="0" smtClean="0"/>
              <a:t> not having its own definition of Cloud Computing?</a:t>
            </a:r>
          </a:p>
          <a:p>
            <a:r>
              <a:rPr lang="en-US" dirty="0" smtClean="0"/>
              <a:t>Do you agree with the </a:t>
            </a:r>
            <a:r>
              <a:rPr lang="en-US" dirty="0" err="1" smtClean="0"/>
              <a:t>DoD</a:t>
            </a:r>
            <a:r>
              <a:rPr lang="en-US" dirty="0" smtClean="0"/>
              <a:t> CIO’s response?  Why or why not?</a:t>
            </a:r>
          </a:p>
          <a:p>
            <a:r>
              <a:rPr lang="en-US" dirty="0" smtClean="0"/>
              <a:t>How might you have addressed the findings? 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Exercise Team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DoD’s</a:t>
            </a:r>
            <a:r>
              <a:rPr lang="en-US" dirty="0" smtClean="0"/>
              <a:t> Cloud Computing Security Requirements Guide,  </a:t>
            </a:r>
          </a:p>
          <a:p>
            <a:pPr lvl="1"/>
            <a:r>
              <a:rPr lang="en-US" dirty="0" smtClean="0"/>
              <a:t>Present to the class the process for obtaining an Authority to Operate for a commercial cloud service offering that will host Controlled Unclassified Information.</a:t>
            </a:r>
          </a:p>
          <a:p>
            <a:pPr lvl="1"/>
            <a:r>
              <a:rPr lang="en-US" dirty="0" smtClean="0"/>
              <a:t>Describe the difference between a Cloud Service Provider and a Cloud Service Offering</a:t>
            </a:r>
          </a:p>
          <a:p>
            <a:pPr lvl="1"/>
            <a:r>
              <a:rPr lang="en-US" dirty="0" smtClean="0"/>
              <a:t>Identify mandatory considerations the mission owner Authorizing Official must determine when moving to the cloud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Exercise Team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that a </a:t>
            </a:r>
            <a:r>
              <a:rPr lang="en-US" dirty="0" err="1" smtClean="0"/>
              <a:t>DoD</a:t>
            </a:r>
            <a:r>
              <a:rPr lang="en-US" dirty="0" smtClean="0"/>
              <a:t> Agency desires migrating its public affairs news files to the cloud,  </a:t>
            </a:r>
          </a:p>
          <a:p>
            <a:pPr lvl="1"/>
            <a:r>
              <a:rPr lang="en-US" dirty="0" smtClean="0"/>
              <a:t>Identify which of the three cloud service models the agency could use from a commercial cloud service provider</a:t>
            </a:r>
          </a:p>
          <a:p>
            <a:pPr lvl="1"/>
            <a:r>
              <a:rPr lang="en-US" dirty="0" smtClean="0"/>
              <a:t>Identify the characteristics of the model(s)</a:t>
            </a:r>
          </a:p>
          <a:p>
            <a:pPr lvl="1"/>
            <a:r>
              <a:rPr lang="en-US" dirty="0" smtClean="0"/>
              <a:t>Give examples of how the agency could use the models to perform its public affairs mission</a:t>
            </a:r>
          </a:p>
          <a:p>
            <a:pPr lvl="1"/>
            <a:r>
              <a:rPr lang="en-US" dirty="0" smtClean="0"/>
              <a:t>Recommend a cloud deployment model or models for the agency’s public affair mission</a:t>
            </a:r>
          </a:p>
          <a:p>
            <a:pPr lvl="1"/>
            <a:r>
              <a:rPr lang="en-US" dirty="0" smtClean="0"/>
              <a:t>Conduct Internet research to identify a viable commercial solution and describe what steps have been taken so far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Exercise Team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that a </a:t>
            </a:r>
            <a:r>
              <a:rPr lang="en-US" dirty="0" err="1" smtClean="0"/>
              <a:t>DoD</a:t>
            </a:r>
            <a:r>
              <a:rPr lang="en-US" dirty="0" smtClean="0"/>
              <a:t> Agency desires migrating its military medical files and email capability to the cloud,  </a:t>
            </a:r>
          </a:p>
          <a:p>
            <a:pPr lvl="1"/>
            <a:r>
              <a:rPr lang="en-US" dirty="0" smtClean="0"/>
              <a:t>Identify which of the three cloud service models the agency could use from a commercial cloud service provider</a:t>
            </a:r>
          </a:p>
          <a:p>
            <a:pPr lvl="1"/>
            <a:r>
              <a:rPr lang="en-US" dirty="0" smtClean="0"/>
              <a:t>Identify the characteristics of the model(s)</a:t>
            </a:r>
          </a:p>
          <a:p>
            <a:pPr lvl="1"/>
            <a:r>
              <a:rPr lang="en-US" dirty="0" smtClean="0"/>
              <a:t>Give examples of how the agency could use the models to perform its health services mission</a:t>
            </a:r>
          </a:p>
          <a:p>
            <a:pPr lvl="1"/>
            <a:r>
              <a:rPr lang="en-US" dirty="0" smtClean="0"/>
              <a:t>Recommend a cloud deployment model or models for the agency’s </a:t>
            </a:r>
            <a:r>
              <a:rPr lang="en-US" smtClean="0"/>
              <a:t>health services mission</a:t>
            </a:r>
            <a:endParaRPr lang="en-US" dirty="0" smtClean="0"/>
          </a:p>
          <a:p>
            <a:pPr lvl="1"/>
            <a:r>
              <a:rPr lang="en-US" dirty="0" smtClean="0"/>
              <a:t>Conduct Internet research to identify a viable commercial solution and describe what steps have been taken so far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Exercise Team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898" y="1282959"/>
            <a:ext cx="8444204" cy="4856584"/>
          </a:xfrm>
        </p:spPr>
        <p:txBody>
          <a:bodyPr>
            <a:noAutofit/>
          </a:bodyPr>
          <a:lstStyle/>
          <a:p>
            <a:r>
              <a:rPr lang="en-US" b="1" dirty="0"/>
              <a:t>Cloud laws, policies, standards, and guidance</a:t>
            </a:r>
          </a:p>
          <a:p>
            <a:r>
              <a:rPr lang="en-US" b="1" dirty="0" smtClean="0"/>
              <a:t>Basic cloud computing terms</a:t>
            </a:r>
          </a:p>
          <a:p>
            <a:r>
              <a:rPr lang="en-US" b="1" dirty="0" smtClean="0"/>
              <a:t>Advancements in technology enabling cloud services</a:t>
            </a:r>
          </a:p>
          <a:p>
            <a:r>
              <a:rPr lang="en-US" b="1" dirty="0" smtClean="0"/>
              <a:t>Benefits and </a:t>
            </a:r>
            <a:r>
              <a:rPr lang="en-US" b="1" dirty="0" err="1" smtClean="0"/>
              <a:t>DoD</a:t>
            </a:r>
            <a:r>
              <a:rPr lang="en-US" b="1" dirty="0" smtClean="0"/>
              <a:t> concerns with consuming cloud services</a:t>
            </a:r>
          </a:p>
          <a:p>
            <a:r>
              <a:rPr lang="en-US" b="1" dirty="0" smtClean="0"/>
              <a:t>Cloud computing definition</a:t>
            </a:r>
          </a:p>
          <a:p>
            <a:r>
              <a:rPr lang="en-US" b="1" dirty="0" smtClean="0"/>
              <a:t>Five essential characteristics of cloud</a:t>
            </a:r>
          </a:p>
          <a:p>
            <a:r>
              <a:rPr lang="en-US" b="1" dirty="0" smtClean="0"/>
              <a:t>Three cloud service models</a:t>
            </a:r>
          </a:p>
          <a:p>
            <a:r>
              <a:rPr lang="en-US" b="1" dirty="0" smtClean="0"/>
              <a:t>Four cloud deployment models</a:t>
            </a:r>
          </a:p>
          <a:p>
            <a:r>
              <a:rPr lang="en-US" b="1" dirty="0" smtClean="0"/>
              <a:t>Challenges with migrating legacy applications to the cloud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we learned a lot about Cloud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DoD Cloud Computing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Cloud Laws, Policies, Guidance and Standards</a:t>
            </a:r>
          </a:p>
          <a:p>
            <a:r>
              <a:rPr lang="en-US" sz="3200" b="1" dirty="0" smtClean="0"/>
              <a:t>Cloud Basics and Benefits</a:t>
            </a:r>
          </a:p>
          <a:p>
            <a:r>
              <a:rPr lang="en-US" sz="3200" b="1" dirty="0" smtClean="0"/>
              <a:t>Cloud Computing Definition</a:t>
            </a:r>
          </a:p>
          <a:p>
            <a:r>
              <a:rPr lang="en-US" sz="3200" b="1" dirty="0" smtClean="0"/>
              <a:t>Concerns with using Cloud</a:t>
            </a:r>
          </a:p>
          <a:p>
            <a:r>
              <a:rPr lang="en-US" sz="3200" b="1" dirty="0" smtClean="0"/>
              <a:t>Exercise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814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 Status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DoD Cloud Computing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Cloud Laws, Policies, Guidance and Standards</a:t>
            </a:r>
          </a:p>
          <a:p>
            <a:r>
              <a:rPr lang="en-US" sz="4000" b="1" dirty="0" smtClean="0"/>
              <a:t>Cloud Basics and Benefits</a:t>
            </a:r>
          </a:p>
          <a:p>
            <a:r>
              <a:rPr lang="en-US" sz="3200" b="1" dirty="0" smtClean="0"/>
              <a:t>Cloud Computing Definition</a:t>
            </a:r>
          </a:p>
          <a:p>
            <a:r>
              <a:rPr lang="en-US" sz="3200" b="1" dirty="0" smtClean="0"/>
              <a:t>Concerns with using Cloud</a:t>
            </a:r>
          </a:p>
          <a:p>
            <a:r>
              <a:rPr lang="en-US" sz="3200" b="1" dirty="0" smtClean="0"/>
              <a:t>Exercise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926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AA26-CC70-4E01-AC2D-AF066151D5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Okay, so we know there are Federal and </a:t>
            </a:r>
            <a:r>
              <a:rPr lang="en-US" dirty="0" err="1" smtClean="0"/>
              <a:t>DoD</a:t>
            </a:r>
            <a:r>
              <a:rPr lang="en-US" dirty="0" smtClean="0"/>
              <a:t> policies and direction to consolidate data centers and move our IT infrastructure to the cloud when it makes fiscal and security sense, but what is “the cloud”?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Cloud?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6776"/>
            <a:ext cx="3469640" cy="2081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68" y="3382966"/>
            <a:ext cx="3416032" cy="1920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506" y="4114309"/>
            <a:ext cx="270454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31988"/>
            <a:ext cx="572070" cy="435535"/>
          </a:xfrm>
        </p:spPr>
        <p:txBody>
          <a:bodyPr/>
          <a:lstStyle/>
          <a:p>
            <a:fld id="{0C0AB285-F562-4FF5-BD33-659C314DA2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003799" y="6431988"/>
            <a:ext cx="3146387" cy="435535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8" name="Rectangle 7" descr=" NIST Special Publication 800-145&#10;" title="Source documnet"/>
          <p:cNvSpPr/>
          <p:nvPr/>
        </p:nvSpPr>
        <p:spPr>
          <a:xfrm>
            <a:off x="2667000" y="5715000"/>
            <a:ext cx="29835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 NIST Special Publication 800-145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800" b="1" dirty="0" smtClean="0"/>
              <a:t>Cloud computing is a model for enabling ubiquitous, convenient, on-demand network access to a shared pool of configurable computing resources (e.g., networks, servers, storage, applications, and services) that can be rapidly provisioned and released with minimal management effort or service provider interaction. </a:t>
            </a:r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</a:t>
            </a:r>
            <a:r>
              <a:rPr lang="en-US" dirty="0" err="1" smtClean="0"/>
              <a:t>DoD</a:t>
            </a:r>
            <a:r>
              <a:rPr lang="en-US" dirty="0" smtClean="0"/>
              <a:t> Definition of Cloud Computing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3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3342690"/>
            <a:ext cx="2780522" cy="3895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smtClean="0"/>
              <a:t>Cloud Computing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Basic Cloud Computing Terminology</a:t>
            </a:r>
            <a:endParaRPr lang="en-US" sz="2800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1338943"/>
            <a:ext cx="2631232" cy="1973424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9427029" y="2341982"/>
            <a:ext cx="3405673" cy="27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Cloud Computing</a:t>
            </a:r>
          </a:p>
          <a:p>
            <a:r>
              <a:rPr lang="en-US" b="1" dirty="0" smtClean="0"/>
              <a:t>Bare Metal/Single Tenancy</a:t>
            </a:r>
          </a:p>
          <a:p>
            <a:r>
              <a:rPr lang="en-US" b="1" dirty="0" smtClean="0"/>
              <a:t>Multi-Tenancy</a:t>
            </a:r>
          </a:p>
          <a:p>
            <a:r>
              <a:rPr lang="en-US" b="1" dirty="0" smtClean="0"/>
              <a:t>Service Oriented Architecture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09" y="1454201"/>
            <a:ext cx="1712581" cy="1712581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3475238" y="3307677"/>
            <a:ext cx="2246552" cy="29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Grid Computing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576" y="1454202"/>
            <a:ext cx="2256737" cy="1716614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6211648" y="3241217"/>
            <a:ext cx="2246552" cy="29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Virtualization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60" y="4045038"/>
            <a:ext cx="2202023" cy="1852018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648486" y="6218236"/>
            <a:ext cx="18025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Hypervisor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261" y="3930585"/>
            <a:ext cx="1378944" cy="1802641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6437215" y="6035673"/>
            <a:ext cx="2182793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Multi-Tenancy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3538997" y="6035673"/>
            <a:ext cx="2182793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Bare Metal</a:t>
            </a:r>
            <a:r>
              <a:rPr lang="en-US" sz="2000" b="1" dirty="0" smtClean="0"/>
              <a:t>/ Single Tenancy 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9607" y="4027809"/>
            <a:ext cx="1447106" cy="18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623196"/>
            <a:ext cx="8229600" cy="17776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dirty="0"/>
              <a:t>Service-oriented architecture (SOA) is a software design in which application components provide services to other components via a communications protocol, typically over a network.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Service Oriented Architecture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9121"/>
          <a:stretch/>
        </p:blipFill>
        <p:spPr>
          <a:xfrm>
            <a:off x="457200" y="1285319"/>
            <a:ext cx="8388985" cy="306324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514600" cy="365125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Cloud Computing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eaf5e05-857b-41de-8a86-0f50437188d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OFFISYNC_SLIDE_GUID" val="19a164ef-b6bc-4f5c-bc76-3e06802a989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24aa93d-d6cc-444e-8183-23e09a1af1f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24aa93d-d6cc-444e-8183-23e09a1af1f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9826c9b-a40c-474d-b763-2c60360b4ab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5d4ee67-ba9e-407e-8bc1-4e6ec8fbc34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f6b2b5e-486b-4ba0-9a0b-c5f3e28c9fce"/>
</p:tagLst>
</file>

<file path=ppt/theme/theme1.xml><?xml version="1.0" encoding="utf-8"?>
<a:theme xmlns:a="http://schemas.openxmlformats.org/drawingml/2006/main" name="2_Office Theme">
  <a:themeElements>
    <a:clrScheme name="DAU COLORS">
      <a:dk1>
        <a:sysClr val="windowText" lastClr="000000"/>
      </a:dk1>
      <a:lt1>
        <a:sysClr val="window" lastClr="FFFFFF"/>
      </a:lt1>
      <a:dk2>
        <a:srgbClr val="216F79"/>
      </a:dk2>
      <a:lt2>
        <a:srgbClr val="EEECE1"/>
      </a:lt2>
      <a:accent1>
        <a:srgbClr val="1389A5"/>
      </a:accent1>
      <a:accent2>
        <a:srgbClr val="6263A6"/>
      </a:accent2>
      <a:accent3>
        <a:srgbClr val="28A092"/>
      </a:accent3>
      <a:accent4>
        <a:srgbClr val="D21F35"/>
      </a:accent4>
      <a:accent5>
        <a:srgbClr val="E46C0A"/>
      </a:accent5>
      <a:accent6>
        <a:srgbClr val="FFC000"/>
      </a:accent6>
      <a:hlink>
        <a:srgbClr val="C00000"/>
      </a:hlink>
      <a:folHlink>
        <a:srgbClr val="7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12684</TotalTime>
  <Words>2279</Words>
  <Application>Microsoft Office PowerPoint</Application>
  <PresentationFormat>On-screen Show (4:3)</PresentationFormat>
  <Paragraphs>315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Arial Black</vt:lpstr>
      <vt:lpstr>Calibri</vt:lpstr>
      <vt:lpstr>Verdana</vt:lpstr>
      <vt:lpstr>2_Office Theme</vt:lpstr>
      <vt:lpstr>ISA 201  Intermediate Information Systems Acquisition </vt:lpstr>
      <vt:lpstr>Lesson 12 DoD Cloud Computing</vt:lpstr>
      <vt:lpstr>In-Class Quiz</vt:lpstr>
      <vt:lpstr>Lesson Plan</vt:lpstr>
      <vt:lpstr>Lesson Plan Status</vt:lpstr>
      <vt:lpstr>What’s the Cloud?</vt:lpstr>
      <vt:lpstr>Official DoD Definition of Cloud Computing</vt:lpstr>
      <vt:lpstr>Basic Cloud Computing Terminology</vt:lpstr>
      <vt:lpstr>Service Oriented Architecture</vt:lpstr>
      <vt:lpstr>Advancements in technology that enabled the rise of cloud computing</vt:lpstr>
      <vt:lpstr>Benefits of Consuming Cloud Services</vt:lpstr>
      <vt:lpstr>Lesson Plan Status</vt:lpstr>
      <vt:lpstr>The Composition of the Cloud</vt:lpstr>
      <vt:lpstr>5 Essential Cloud Characteristics</vt:lpstr>
      <vt:lpstr>The 3 Cloud Service Models</vt:lpstr>
      <vt:lpstr>Infrastructure as a Service (IaaS)</vt:lpstr>
      <vt:lpstr>Platform as a Service (PaaS)</vt:lpstr>
      <vt:lpstr>Software as a Service (SaaS)</vt:lpstr>
      <vt:lpstr>Management Responsibilities with the 3 Cloud Service Models</vt:lpstr>
      <vt:lpstr>Pizza as  a Service</vt:lpstr>
      <vt:lpstr>The 4 Cloud Deployment Models</vt:lpstr>
      <vt:lpstr>Private Cloud Deployment Model</vt:lpstr>
      <vt:lpstr>Community Cloud Deployment Model</vt:lpstr>
      <vt:lpstr>Public Cloud Deployment Model</vt:lpstr>
      <vt:lpstr>Hybrid Cloud Deployment Model</vt:lpstr>
      <vt:lpstr>Lesson Plan Status</vt:lpstr>
      <vt:lpstr>DoD’s Concerns of Using Cloud Services </vt:lpstr>
      <vt:lpstr>Cybersecurity is a Concern when using Cloud Services</vt:lpstr>
      <vt:lpstr>Program concerns when purchasing commercial cloud services</vt:lpstr>
      <vt:lpstr>Problems with legacy software applications and the cloud</vt:lpstr>
      <vt:lpstr>Lesson Plan Status</vt:lpstr>
      <vt:lpstr>Cloud Computing Exercise Team 1</vt:lpstr>
      <vt:lpstr>Cloud Computing Exercise Team 2</vt:lpstr>
      <vt:lpstr>Cloud Computing Exercise Team 3</vt:lpstr>
      <vt:lpstr>Cloud Computing Exercise Team 4</vt:lpstr>
      <vt:lpstr>Cloud Computing Exercise Team 5</vt:lpstr>
      <vt:lpstr>Today we learned a lot about Cloud Computing</vt:lpstr>
    </vt:vector>
  </TitlesOfParts>
  <Company>Defense Acquisition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 - Cloud Computing (31)</dc:title>
  <dc:creator>image</dc:creator>
  <cp:lastModifiedBy>image</cp:lastModifiedBy>
  <cp:revision>225</cp:revision>
  <cp:lastPrinted>2016-02-16T12:46:31Z</cp:lastPrinted>
  <dcterms:created xsi:type="dcterms:W3CDTF">2015-11-23T12:18:10Z</dcterms:created>
  <dcterms:modified xsi:type="dcterms:W3CDTF">2016-03-03T18:36:58Z</dcterms:modified>
</cp:coreProperties>
</file>