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262"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4729" autoAdjust="0"/>
  </p:normalViewPr>
  <p:slideViewPr>
    <p:cSldViewPr snapToGrid="0">
      <p:cViewPr varScale="1">
        <p:scale>
          <a:sx n="32" d="100"/>
          <a:sy n="32" d="100"/>
        </p:scale>
        <p:origin x="173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BCD59-0733-4346-9AA7-980F706E2EFA}" type="datetimeFigureOut">
              <a:rPr lang="en-US" smtClean="0"/>
              <a:t>2/25/2016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39707-10CF-405F-BDB5-F53B53969EE5}" type="slidenum">
              <a:rPr lang="en-US" smtClean="0"/>
              <a:t>‹#›</a:t>
            </a:fld>
            <a:endParaRPr lang="en-US"/>
          </a:p>
        </p:txBody>
      </p:sp>
    </p:spTree>
    <p:extLst>
      <p:ext uri="{BB962C8B-B14F-4D97-AF65-F5344CB8AC3E}">
        <p14:creationId xmlns:p14="http://schemas.microsoft.com/office/powerpoint/2010/main" val="421281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 31.1.1.2  Recognize</a:t>
            </a:r>
            <a:r>
              <a:rPr lang="en-US" baseline="0" dirty="0" smtClean="0"/>
              <a:t> the laws, policies and standards that apply to Cloud Computing</a:t>
            </a:r>
          </a:p>
          <a:p>
            <a:r>
              <a:rPr lang="en-US" baseline="0" dirty="0" smtClean="0"/>
              <a:t>The 25 Point Implementation Plan to Reform Federal IT is a good starting point to recognize why the Federal Government and subsequently the </a:t>
            </a:r>
            <a:r>
              <a:rPr lang="en-US" baseline="0" dirty="0" err="1" smtClean="0"/>
              <a:t>DoD</a:t>
            </a:r>
            <a:r>
              <a:rPr lang="en-US" baseline="0" dirty="0" smtClean="0"/>
              <a:t> is pursuing cloud computing.  The </a:t>
            </a:r>
            <a:r>
              <a:rPr lang="en-US" baseline="0" dirty="0" err="1" smtClean="0"/>
              <a:t>DoD</a:t>
            </a:r>
            <a:r>
              <a:rPr lang="en-US" baseline="0" dirty="0" smtClean="0"/>
              <a:t> CIO’s memo from December 2014 clarifies </a:t>
            </a:r>
            <a:r>
              <a:rPr lang="en-US" baseline="0" dirty="0" err="1" smtClean="0"/>
              <a:t>DoD</a:t>
            </a:r>
            <a:r>
              <a:rPr lang="en-US" baseline="0" dirty="0" smtClean="0"/>
              <a:t> policy on moving data and missions to cloud services is important because it clarifies direction on using DISA’s </a:t>
            </a:r>
            <a:r>
              <a:rPr lang="en-US" baseline="0" dirty="0" err="1" smtClean="0"/>
              <a:t>milCloud</a:t>
            </a:r>
            <a:r>
              <a:rPr lang="en-US" baseline="0" dirty="0" smtClean="0"/>
              <a:t> and directs Components to conduct a Business Case Analysis, of which one alternative must be to consider DISA’s </a:t>
            </a:r>
            <a:r>
              <a:rPr lang="en-US" baseline="0" dirty="0" err="1" smtClean="0"/>
              <a:t>milCloud</a:t>
            </a:r>
            <a:r>
              <a:rPr lang="en-US" baseline="0" dirty="0" smtClean="0"/>
              <a:t>.  The memo also introduces the </a:t>
            </a:r>
            <a:r>
              <a:rPr lang="en-US" baseline="0" dirty="0" err="1" smtClean="0"/>
              <a:t>DoD</a:t>
            </a:r>
            <a:r>
              <a:rPr lang="en-US" baseline="0" dirty="0" smtClean="0"/>
              <a:t> Cloud Computing Security Requirements Guide and how it is supposed to assist programs/mission owners with moving to a cloud service.</a:t>
            </a:r>
          </a:p>
          <a:p>
            <a:endParaRPr lang="en-US" baseline="0" dirty="0" smtClean="0"/>
          </a:p>
          <a:p>
            <a:r>
              <a:rPr lang="en-US" dirty="0" smtClean="0"/>
              <a:t>ELO 31.1.1.3  Recognize the benefits of consuming cloud services</a:t>
            </a:r>
          </a:p>
          <a:p>
            <a:r>
              <a:rPr lang="en-US" dirty="0" smtClean="0"/>
              <a:t>The </a:t>
            </a:r>
            <a:r>
              <a:rPr lang="en-US" dirty="0" err="1" smtClean="0"/>
              <a:t>DoD</a:t>
            </a:r>
            <a:r>
              <a:rPr lang="en-US" dirty="0" smtClean="0"/>
              <a:t> Cloud Computing Strategy follows the Federal Cloud</a:t>
            </a:r>
            <a:r>
              <a:rPr lang="en-US" baseline="0" dirty="0" smtClean="0"/>
              <a:t> Computing Strategy with the three areas of benefit for adopting cloud computing.</a:t>
            </a:r>
          </a:p>
          <a:p>
            <a:endParaRPr lang="en-US" dirty="0" smtClean="0"/>
          </a:p>
          <a:p>
            <a:r>
              <a:rPr lang="en-US" dirty="0" smtClean="0"/>
              <a:t>ELO 31.1.1.13  Recognize public,</a:t>
            </a:r>
            <a:r>
              <a:rPr lang="en-US" baseline="0" dirty="0" smtClean="0"/>
              <a:t> private, community and hybrid cloud deployment models (NIST)</a:t>
            </a:r>
          </a:p>
          <a:p>
            <a:r>
              <a:rPr lang="en-US" baseline="0" dirty="0" smtClean="0"/>
              <a:t>The NIST SP 800-145 provides the official </a:t>
            </a:r>
            <a:r>
              <a:rPr lang="en-US" baseline="0" dirty="0" err="1" smtClean="0"/>
              <a:t>DoD</a:t>
            </a:r>
            <a:r>
              <a:rPr lang="en-US" baseline="0" dirty="0" smtClean="0"/>
              <a:t> definition of Cloud Computing, the five essential characteristics of a cloud service, the three cloud service models, and the four cloud deployment models.</a:t>
            </a:r>
            <a:endParaRPr lang="en-US" dirty="0" smtClean="0"/>
          </a:p>
        </p:txBody>
      </p:sp>
      <p:sp>
        <p:nvSpPr>
          <p:cNvPr id="4" name="Slide Number Placeholder 3"/>
          <p:cNvSpPr>
            <a:spLocks noGrp="1"/>
          </p:cNvSpPr>
          <p:nvPr>
            <p:ph type="sldNum" sz="quarter" idx="10"/>
          </p:nvPr>
        </p:nvSpPr>
        <p:spPr/>
        <p:txBody>
          <a:bodyPr/>
          <a:lstStyle/>
          <a:p>
            <a:fld id="{E5058A69-916B-43BC-B741-A2C14366F57E}" type="slidenum">
              <a:rPr lang="en-US" smtClean="0"/>
              <a:t>1</a:t>
            </a:fld>
            <a:endParaRPr lang="en-US"/>
          </a:p>
        </p:txBody>
      </p:sp>
    </p:spTree>
    <p:extLst>
      <p:ext uri="{BB962C8B-B14F-4D97-AF65-F5344CB8AC3E}">
        <p14:creationId xmlns:p14="http://schemas.microsoft.com/office/powerpoint/2010/main" val="220448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 31.1.1.3  Recognize</a:t>
            </a:r>
            <a:r>
              <a:rPr lang="en-US" baseline="0" dirty="0" smtClean="0"/>
              <a:t> the laws, policies and standards that apply to Cloud Computing</a:t>
            </a:r>
          </a:p>
          <a:p>
            <a:endParaRPr lang="en-US" dirty="0" smtClean="0"/>
          </a:p>
          <a:p>
            <a:r>
              <a:rPr lang="en-US" b="1" dirty="0"/>
              <a:t>MT 3.1 OMB published the “Federal Cloud Computing Strategy” on February 8, 2011, that states “To harness the benefits of cloud computing, we have instituted a “Cloud First” policy. This policy is intended to accelerate the pace at which the government will realize the value of cloud computing by requiring agencies to evaluate safe, secure cloud computing options before making any new investments.“</a:t>
            </a:r>
            <a:endParaRPr lang="en-US" dirty="0"/>
          </a:p>
          <a:p>
            <a:r>
              <a:rPr lang="en-US" b="1" dirty="0"/>
              <a:t>MT 3.2 On December 15, 2014, the </a:t>
            </a:r>
            <a:r>
              <a:rPr lang="en-US" b="1" dirty="0" err="1"/>
              <a:t>DoD</a:t>
            </a:r>
            <a:r>
              <a:rPr lang="en-US" b="1" dirty="0"/>
              <a:t> CIO issued a memo entitled, “Updated Guidance on the Acquisition and Use of Commercial Cloud Computing Services” to clarify </a:t>
            </a:r>
            <a:r>
              <a:rPr lang="en-US" b="1" dirty="0" err="1"/>
              <a:t>DoD</a:t>
            </a:r>
            <a:r>
              <a:rPr lang="en-US" b="1" dirty="0"/>
              <a:t> guidance when acquiring commercial cloud services.  The </a:t>
            </a:r>
            <a:r>
              <a:rPr lang="en-US" b="1" dirty="0" err="1"/>
              <a:t>DoD</a:t>
            </a:r>
            <a:r>
              <a:rPr lang="en-US" b="1" dirty="0"/>
              <a:t> CIO also released a Cloud Computing Security Requirements Guide (SRG), Version 1, Release 1 on January 13, 2015 for cloud service providers to comply with when providing the </a:t>
            </a:r>
            <a:r>
              <a:rPr lang="en-US" b="1" dirty="0" err="1"/>
              <a:t>DoD</a:t>
            </a:r>
            <a:r>
              <a:rPr lang="en-US" b="1" dirty="0"/>
              <a:t> with cloud services.</a:t>
            </a:r>
            <a:endParaRPr lang="en-US" dirty="0"/>
          </a:p>
          <a:p>
            <a:r>
              <a:rPr lang="en-US" b="1" dirty="0"/>
              <a:t>MT 3.3 DFARS subpart 252.239-7010 Cloud Computing Services, has twelve requirements for contracts and Contracting Officers.  It provides standard definitions, Cloud computing security requirements, limitations on access to, and use and disclosure of Government data and Government-related data, Cloud computing services cyber incident reporting, malicious software and seven other related provisions.  </a:t>
            </a:r>
            <a:endParaRPr lang="en-US" dirty="0"/>
          </a:p>
          <a:p>
            <a:r>
              <a:rPr lang="en-US" b="1" dirty="0"/>
              <a:t>MT 3.4 ISO/IEC 27017 Information Technology: Security techniques and Code of practice for information security controls based on ISO/IEC 27002 for Cloud Services. </a:t>
            </a:r>
            <a:endParaRPr lang="en-US" dirty="0"/>
          </a:p>
          <a:p>
            <a:r>
              <a:rPr lang="en-US" b="1" dirty="0"/>
              <a:t>MT 3.5 December 15, 2014, </a:t>
            </a:r>
            <a:r>
              <a:rPr lang="en-US" b="1" dirty="0" err="1"/>
              <a:t>DoD</a:t>
            </a:r>
            <a:r>
              <a:rPr lang="en-US" b="1" dirty="0"/>
              <a:t> CIO Memo, “Updated Guidance on the Acquisition and Use of Commercial Cloud Computing Services,” mandates that the Enterprise IT Business Case Analysis (PS BCA) be performed on any requested purchase of cloud services and that the DISA Cloud be considered as one of the options. </a:t>
            </a:r>
          </a:p>
          <a:p>
            <a:pPr defTabSz="948507">
              <a:defRPr/>
            </a:pPr>
            <a:endParaRPr lang="en-US" b="1" dirty="0"/>
          </a:p>
          <a:p>
            <a:pPr defTabSz="948507">
              <a:defRPr/>
            </a:pPr>
            <a:r>
              <a:rPr lang="en-US" b="1" dirty="0"/>
              <a:t>Rationale: Federal Cloud Computing Strategy says “Consistent with the Cloud First policy, agencies will modify their IT portfolios to fully take advantage of the benefits of cloud computing in order to maximize capacity utilization, improve IT flexibility and responsiveness, and minimize cost.”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058A69-916B-43BC-B741-A2C14366F57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940097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 31.1.1.3  Recognize</a:t>
            </a:r>
            <a:r>
              <a:rPr lang="en-US" baseline="0" dirty="0" smtClean="0"/>
              <a:t> the laws, policies and standards that apply to Cloud Computing</a:t>
            </a:r>
          </a:p>
          <a:p>
            <a:endParaRPr lang="en-US" dirty="0" smtClean="0"/>
          </a:p>
          <a:p>
            <a:r>
              <a:rPr lang="en-US" b="1" dirty="0"/>
              <a:t>MT 3.1 OMB published the “Federal Cloud Computing Strategy” on February 8, 2011, that states “To harness the benefits of cloud computing, we have instituted a “Cloud First” policy. This policy is intended to accelerate the pace at which the government will realize the value of cloud computing by requiring agencies to evaluate safe, secure cloud computing options before making any new investments.“</a:t>
            </a:r>
            <a:endParaRPr lang="en-US" dirty="0"/>
          </a:p>
          <a:p>
            <a:r>
              <a:rPr lang="en-US" b="1" dirty="0"/>
              <a:t>MT 3.2 On December 15, 2014, the </a:t>
            </a:r>
            <a:r>
              <a:rPr lang="en-US" b="1" dirty="0" err="1"/>
              <a:t>DoD</a:t>
            </a:r>
            <a:r>
              <a:rPr lang="en-US" b="1" dirty="0"/>
              <a:t> CIO issued a memo entitled, “Updated Guidance on the Acquisition and Use of Commercial Cloud Computing Services” to clarify </a:t>
            </a:r>
            <a:r>
              <a:rPr lang="en-US" b="1" dirty="0" err="1"/>
              <a:t>DoD</a:t>
            </a:r>
            <a:r>
              <a:rPr lang="en-US" b="1" dirty="0"/>
              <a:t> guidance when acquiring commercial cloud services.  The </a:t>
            </a:r>
            <a:r>
              <a:rPr lang="en-US" b="1" dirty="0" err="1"/>
              <a:t>DoD</a:t>
            </a:r>
            <a:r>
              <a:rPr lang="en-US" b="1" dirty="0"/>
              <a:t> CIO also released a Cloud Computing Security Requirements Guide (SRG), Version 1, Release 1 on January 13, 2015 for cloud service providers to comply with when providing the </a:t>
            </a:r>
            <a:r>
              <a:rPr lang="en-US" b="1" dirty="0" err="1"/>
              <a:t>DoD</a:t>
            </a:r>
            <a:r>
              <a:rPr lang="en-US" b="1" dirty="0"/>
              <a:t> with cloud services.</a:t>
            </a:r>
            <a:endParaRPr lang="en-US" dirty="0"/>
          </a:p>
          <a:p>
            <a:r>
              <a:rPr lang="en-US" b="1" dirty="0"/>
              <a:t>MT 3.3 DFARS subpart 252.239-7010 Cloud Computing Services, has twelve requirements for contracts and Contracting Officers.  It provides standard definitions, Cloud computing security requirements, limitations on access to, and use and disclosure of Government data and Government-related data, Cloud computing services cyber incident reporting, malicious software and seven other related provisions.  </a:t>
            </a:r>
            <a:endParaRPr lang="en-US" dirty="0"/>
          </a:p>
          <a:p>
            <a:r>
              <a:rPr lang="en-US" b="1" dirty="0"/>
              <a:t>MT 3.4 ISO/IEC 27017 Information Technology: Security techniques and Code of practice for information security controls based on ISO/IEC 27002 for Cloud Services. </a:t>
            </a:r>
            <a:endParaRPr lang="en-US" dirty="0"/>
          </a:p>
          <a:p>
            <a:r>
              <a:rPr lang="en-US" b="1" dirty="0"/>
              <a:t>MT 3.5 December 15, 2014, </a:t>
            </a:r>
            <a:r>
              <a:rPr lang="en-US" b="1" dirty="0" err="1"/>
              <a:t>DoD</a:t>
            </a:r>
            <a:r>
              <a:rPr lang="en-US" b="1" dirty="0"/>
              <a:t> CIO Memo, “Updated Guidance on the Acquisition and Use of Commercial Cloud Computing Services,” mandates that the Enterprise IT Business Case Analysis (PS BCA) be performed on any requested purchase of cloud services and that the DISA Cloud be considered as one of the options. </a:t>
            </a:r>
          </a:p>
          <a:p>
            <a:pPr defTabSz="948507">
              <a:defRPr/>
            </a:pPr>
            <a:endParaRPr lang="en-US" b="1" dirty="0"/>
          </a:p>
          <a:p>
            <a:pPr defTabSz="948507">
              <a:defRPr/>
            </a:pPr>
            <a:r>
              <a:rPr lang="en-US" b="1" dirty="0"/>
              <a:t>Rationale: Federal Cloud Computing Strategy says “Consistent with the Cloud First policy, agencies will modify their IT portfolios to fully take advantage of the benefits of cloud computing in order to maximize capacity utilization, improve IT flexibility and responsiveness, and minimize cost.”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058A69-916B-43BC-B741-A2C14366F57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5203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ELO 31.1.1.3  Recognize</a:t>
            </a:r>
            <a:r>
              <a:rPr lang="en-US" baseline="0" dirty="0" smtClean="0"/>
              <a:t> the laws, policies and standards that apply to Cloud Computing</a:t>
            </a:r>
          </a:p>
          <a:p>
            <a:endParaRPr lang="en-US" dirty="0" smtClean="0"/>
          </a:p>
          <a:p>
            <a:r>
              <a:rPr lang="en-US" b="1" dirty="0"/>
              <a:t>MT 3.1 OMB published the “Federal Cloud Computing Strategy” on February 8, 2011, that states “To harness the benefits of cloud computing, we have instituted a “Cloud First” policy. This policy is intended to accelerate the pace at which the government will realize the value of cloud computing by requiring agencies to evaluate safe, secure cloud computing options before making any new investments.“</a:t>
            </a:r>
            <a:endParaRPr lang="en-US" dirty="0"/>
          </a:p>
          <a:p>
            <a:r>
              <a:rPr lang="en-US" b="1" dirty="0"/>
              <a:t>MT 3.2 On December 15, 2014, the </a:t>
            </a:r>
            <a:r>
              <a:rPr lang="en-US" b="1" dirty="0" err="1"/>
              <a:t>DoD</a:t>
            </a:r>
            <a:r>
              <a:rPr lang="en-US" b="1" dirty="0"/>
              <a:t> CIO issued a memo entitled, “Updated Guidance on the Acquisition and Use of Commercial Cloud Computing Services” to clarify </a:t>
            </a:r>
            <a:r>
              <a:rPr lang="en-US" b="1" dirty="0" err="1"/>
              <a:t>DoD</a:t>
            </a:r>
            <a:r>
              <a:rPr lang="en-US" b="1" dirty="0"/>
              <a:t> guidance when acquiring commercial cloud services.  The </a:t>
            </a:r>
            <a:r>
              <a:rPr lang="en-US" b="1" dirty="0" err="1"/>
              <a:t>DoD</a:t>
            </a:r>
            <a:r>
              <a:rPr lang="en-US" b="1" dirty="0"/>
              <a:t> CIO also released a Cloud Computing Security Requirements Guide (SRG), Version 1, Release 1 on January 13, 2015 for cloud service providers to comply with when providing the </a:t>
            </a:r>
            <a:r>
              <a:rPr lang="en-US" b="1" dirty="0" err="1"/>
              <a:t>DoD</a:t>
            </a:r>
            <a:r>
              <a:rPr lang="en-US" b="1" dirty="0"/>
              <a:t> with cloud services.</a:t>
            </a:r>
            <a:endParaRPr lang="en-US" dirty="0"/>
          </a:p>
          <a:p>
            <a:r>
              <a:rPr lang="en-US" b="1" dirty="0"/>
              <a:t>MT 3.3 DFARS subpart 252.239-7010 Cloud Computing Services, has twelve requirements for contracts and Contracting Officers.  It provides standard definitions, Cloud computing security requirements, limitations on access to, and use and disclosure of Government data and Government-related data, Cloud computing services cyber incident reporting, malicious software and seven other related provisions.  </a:t>
            </a:r>
            <a:endParaRPr lang="en-US" dirty="0"/>
          </a:p>
          <a:p>
            <a:r>
              <a:rPr lang="en-US" b="1" dirty="0"/>
              <a:t>MT 3.4 ISO/IEC 27017 Information Technology: Security techniques and Code of practice for information security controls based on ISO/IEC 27002 for Cloud Services. </a:t>
            </a:r>
            <a:endParaRPr lang="en-US" dirty="0"/>
          </a:p>
          <a:p>
            <a:r>
              <a:rPr lang="en-US" b="1" dirty="0"/>
              <a:t>MT 3.5 December 15, 2014, </a:t>
            </a:r>
            <a:r>
              <a:rPr lang="en-US" b="1" dirty="0" err="1"/>
              <a:t>DoD</a:t>
            </a:r>
            <a:r>
              <a:rPr lang="en-US" b="1" dirty="0"/>
              <a:t> CIO Memo, “Updated Guidance on the Acquisition and Use of Commercial Cloud Computing Services,” mandates that the Enterprise IT Business Case Analysis (PS BCA) be performed on any requested purchase of cloud services and that the DISA Cloud be considered as one of the options. </a:t>
            </a:r>
          </a:p>
          <a:p>
            <a:pPr defTabSz="948507">
              <a:defRPr/>
            </a:pPr>
            <a:endParaRPr lang="en-US" b="1" dirty="0"/>
          </a:p>
          <a:p>
            <a:pPr defTabSz="948507">
              <a:defRPr/>
            </a:pPr>
            <a:r>
              <a:rPr lang="en-US" b="1" dirty="0"/>
              <a:t>Rationale: Federal Cloud Computing Strategy says “Consistent with the Cloud First policy, agencies will modify their IT portfolios to fully take advantage of the benefits of cloud computing in order to maximize capacity utilization, improve IT flexibility and responsiveness, and minimize cost.”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5058A69-916B-43BC-B741-A2C14366F57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4850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urse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6105AA26-CC70-4E01-AC2D-AF066151D5E6}" type="slidenum">
              <a:rPr lang="en-US" smtClean="0">
                <a:solidFill>
                  <a:prstClr val="white"/>
                </a:solidFill>
              </a:rPr>
              <a:pPr/>
              <a:t>‹#›</a:t>
            </a:fld>
            <a:endParaRPr lang="en-US" dirty="0">
              <a:solidFill>
                <a:prstClr val="white"/>
              </a:solidFill>
            </a:endParaRPr>
          </a:p>
        </p:txBody>
      </p:sp>
      <p:pic>
        <p:nvPicPr>
          <p:cNvPr id="17" name="Picture 16"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3" name="Picture 12" descr="Decorative Line" title="Decorative Lin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1" y="1447800"/>
            <a:ext cx="5334000" cy="4736017"/>
          </a:xfrm>
          <a:prstGeom prst="rect">
            <a:avLst/>
          </a:prstGeom>
        </p:spPr>
      </p:pic>
      <p:pic>
        <p:nvPicPr>
          <p:cNvPr id="15" name="Picture 14" descr="Star" title="Sta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95800" y="1752600"/>
            <a:ext cx="2033640" cy="1946917"/>
          </a:xfrm>
          <a:prstGeom prst="rect">
            <a:avLst/>
          </a:prstGeom>
        </p:spPr>
      </p:pic>
      <p:pic>
        <p:nvPicPr>
          <p:cNvPr id="11" name="Picture 10" descr="DAU Logo" title="DAU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86200" y="152400"/>
            <a:ext cx="3048000" cy="1587500"/>
          </a:xfrm>
          <a:prstGeom prst="rect">
            <a:avLst/>
          </a:prstGeom>
        </p:spPr>
      </p:pic>
      <p:sp>
        <p:nvSpPr>
          <p:cNvPr id="16" name="Title 1"/>
          <p:cNvSpPr>
            <a:spLocks noGrp="1"/>
          </p:cNvSpPr>
          <p:nvPr>
            <p:ph type="ctrTitle" hasCustomPrompt="1"/>
          </p:nvPr>
        </p:nvSpPr>
        <p:spPr>
          <a:xfrm>
            <a:off x="685800" y="3886200"/>
            <a:ext cx="7848600" cy="1752600"/>
          </a:xfrm>
        </p:spPr>
        <p:txBody>
          <a:bodyPr>
            <a:normAutofit/>
          </a:bodyPr>
          <a:lstStyle>
            <a:lvl1pPr algn="ctr">
              <a:lnSpc>
                <a:spcPts val="5000"/>
              </a:lnSpc>
              <a:defRPr sz="5400" b="1" baseline="0">
                <a:solidFill>
                  <a:srgbClr val="298C91"/>
                </a:solidFill>
                <a:effectLst>
                  <a:outerShdw blurRad="38100" dist="38100" dir="2700000" algn="tl">
                    <a:srgbClr val="000000">
                      <a:alpha val="43137"/>
                    </a:srgbClr>
                  </a:outerShdw>
                </a:effectLst>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course name and title</a:t>
            </a:r>
            <a:endParaRPr lang="en-US" dirty="0"/>
          </a:p>
        </p:txBody>
      </p:sp>
    </p:spTree>
    <p:extLst>
      <p:ext uri="{BB962C8B-B14F-4D97-AF65-F5344CB8AC3E}">
        <p14:creationId xmlns:p14="http://schemas.microsoft.com/office/powerpoint/2010/main" val="3406404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4"/>
          </p:nvPr>
        </p:nvSpPr>
        <p:spPr bwMode="auto">
          <a:xfrm>
            <a:off x="6981825" y="6492875"/>
            <a:ext cx="2133600"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fld id="{0C0AB285-F562-4FF5-BD33-659C314DA2F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094798"/>
      </p:ext>
    </p:extLst>
  </p:cSld>
  <p:clrMapOvr>
    <a:masterClrMapping/>
  </p:clrMapOvr>
  <p:transition>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4"/>
          </p:nvPr>
        </p:nvSpPr>
        <p:spPr bwMode="auto">
          <a:xfrm>
            <a:off x="6981825" y="6492875"/>
            <a:ext cx="2133600" cy="355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solidFill>
                  <a:schemeClr val="tx1"/>
                </a:solidFill>
              </a:defRPr>
            </a:lvl1pPr>
          </a:lstStyle>
          <a:p>
            <a:fld id="{0C0AB285-F562-4FF5-BD33-659C314DA2F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900517"/>
      </p:ext>
    </p:extLst>
  </p:cSld>
  <p:clrMapOvr>
    <a:masterClrMapping/>
  </p:clrMapOvr>
  <p:transition>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Summar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6"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sz="1200">
                <a:solidFill>
                  <a:srgbClr val="298C9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Summary</a:t>
            </a: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smtClean="0"/>
              <a:t>Risk Management</a:t>
            </a:r>
            <a:endParaRPr lang="en-US" dirty="0" smtClean="0"/>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1" name="Content Placeholder 2"/>
          <p:cNvSpPr>
            <a:spLocks noGrp="1"/>
          </p:cNvSpPr>
          <p:nvPr>
            <p:ph idx="1"/>
          </p:nvPr>
        </p:nvSpPr>
        <p:spPr>
          <a:xfrm>
            <a:off x="457200" y="1600200"/>
            <a:ext cx="8229600" cy="4525963"/>
          </a:xfrm>
        </p:spPr>
        <p:txBody>
          <a:bodyPr/>
          <a:lstStyle>
            <a:lvl1pPr marL="342900" indent="-342900">
              <a:buClr>
                <a:srgbClr val="779C3A"/>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79C3A"/>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79C3A"/>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79C3A"/>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79C3A"/>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63817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Lesson Title">
    <p:spTree>
      <p:nvGrpSpPr>
        <p:cNvPr id="1" name=""/>
        <p:cNvGrpSpPr/>
        <p:nvPr/>
      </p:nvGrpSpPr>
      <p:grpSpPr>
        <a:xfrm>
          <a:off x="0" y="0"/>
          <a:ext cx="0" cy="0"/>
          <a:chOff x="0" y="0"/>
          <a:chExt cx="0" cy="0"/>
        </a:xfrm>
      </p:grpSpPr>
      <p:sp>
        <p:nvSpPr>
          <p:cNvPr id="12" name="Slide Number Placeholder 19"/>
          <p:cNvSpPr>
            <a:spLocks noGrp="1"/>
          </p:cNvSpPr>
          <p:nvPr>
            <p:ph type="sldNum" sz="quarter" idx="12"/>
          </p:nvPr>
        </p:nvSpPr>
        <p:spPr>
          <a:xfrm>
            <a:off x="8229600" y="6400800"/>
            <a:ext cx="457200" cy="365125"/>
          </a:xfrm>
        </p:spPr>
        <p:txBody>
          <a:bodyPr/>
          <a:lstStyle>
            <a:lvl1pPr>
              <a:defRPr>
                <a:solidFill>
                  <a:schemeClr val="bg1"/>
                </a:solidFill>
              </a:defRPr>
            </a:lvl1pPr>
          </a:lstStyle>
          <a:p>
            <a:fld id="{6105AA26-CC70-4E01-AC2D-AF066151D5E6}" type="slidenum">
              <a:rPr lang="en-US" smtClean="0">
                <a:solidFill>
                  <a:prstClr val="white"/>
                </a:solidFill>
              </a:rPr>
              <a:pPr/>
              <a:t>‹#›</a:t>
            </a:fld>
            <a:endParaRPr lang="en-US" dirty="0">
              <a:solidFill>
                <a:prstClr val="white"/>
              </a:solidFill>
            </a:endParaRPr>
          </a:p>
        </p:txBody>
      </p:sp>
      <p:sp>
        <p:nvSpPr>
          <p:cNvPr id="13" name="Footer Placeholder 4"/>
          <p:cNvSpPr>
            <a:spLocks noGrp="1"/>
          </p:cNvSpPr>
          <p:nvPr>
            <p:ph type="ftr" sz="quarter" idx="11"/>
          </p:nvPr>
        </p:nvSpPr>
        <p:spPr>
          <a:xfrm>
            <a:off x="5867400" y="6400800"/>
            <a:ext cx="2514600" cy="365125"/>
          </a:xfrm>
        </p:spPr>
        <p:txBody>
          <a:bodyPr/>
          <a:lstStyle>
            <a:lvl1pPr>
              <a:defRPr>
                <a:solidFill>
                  <a:schemeClr val="bg1"/>
                </a:solidFill>
              </a:defRPr>
            </a:lvl1pPr>
          </a:lstStyle>
          <a:p>
            <a:r>
              <a:rPr lang="en-US" smtClean="0">
                <a:solidFill>
                  <a:prstClr val="white"/>
                </a:solidFill>
              </a:rPr>
              <a:t>Risk Management</a:t>
            </a:r>
            <a:endParaRPr lang="en-US" dirty="0" smtClean="0">
              <a:solidFill>
                <a:prstClr val="white"/>
              </a:solidFill>
            </a:endParaRPr>
          </a:p>
        </p:txBody>
      </p:sp>
      <p:pic>
        <p:nvPicPr>
          <p:cNvPr id="18" name="Picture 17"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07408"/>
            <a:ext cx="9144000" cy="2450592"/>
          </a:xfrm>
          <a:prstGeom prst="rect">
            <a:avLst/>
          </a:prstGeom>
        </p:spPr>
      </p:pic>
      <p:pic>
        <p:nvPicPr>
          <p:cNvPr id="17" name="Picture 16" descr="DAU Logo" title="DAU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48584" y="457200"/>
            <a:ext cx="2795016" cy="1455738"/>
          </a:xfrm>
          <a:prstGeom prst="rect">
            <a:avLst/>
          </a:prstGeom>
        </p:spPr>
      </p:pic>
      <p:sp>
        <p:nvSpPr>
          <p:cNvPr id="2" name="Title 1"/>
          <p:cNvSpPr>
            <a:spLocks noGrp="1"/>
          </p:cNvSpPr>
          <p:nvPr>
            <p:ph type="ctrTitle" hasCustomPrompt="1"/>
          </p:nvPr>
        </p:nvSpPr>
        <p:spPr>
          <a:xfrm>
            <a:off x="0" y="2514600"/>
            <a:ext cx="9144000" cy="838200"/>
          </a:xfrm>
        </p:spPr>
        <p:txBody>
          <a:bodyPr>
            <a:normAutofit/>
          </a:bodyPr>
          <a:lstStyle>
            <a:lvl1pPr algn="ctr">
              <a:defRPr sz="3600" b="1">
                <a:solidFill>
                  <a:srgbClr val="298C91"/>
                </a:solidFill>
                <a:latin typeface="Arial Black" panose="020B0A04020102020204" pitchFamily="34" charset="0"/>
                <a:ea typeface="Verdana" panose="020B0604030504040204" pitchFamily="34" charset="0"/>
                <a:cs typeface="Arial" panose="020B0604020202020204" pitchFamily="34" charset="0"/>
              </a:defRPr>
            </a:lvl1pPr>
          </a:lstStyle>
          <a:p>
            <a:r>
              <a:rPr lang="en-US" dirty="0" smtClean="0"/>
              <a:t>Click to add lesson number and title</a:t>
            </a:r>
            <a:endParaRPr lang="en-US" dirty="0"/>
          </a:p>
        </p:txBody>
      </p:sp>
    </p:spTree>
    <p:extLst>
      <p:ext uri="{BB962C8B-B14F-4D97-AF65-F5344CB8AC3E}">
        <p14:creationId xmlns:p14="http://schemas.microsoft.com/office/powerpoint/2010/main" val="1999050097"/>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Learning Objectives">
    <p:spTree>
      <p:nvGrpSpPr>
        <p:cNvPr id="1" name=""/>
        <p:cNvGrpSpPr/>
        <p:nvPr/>
      </p:nvGrpSpPr>
      <p:grpSpPr>
        <a:xfrm>
          <a:off x="0" y="0"/>
          <a:ext cx="0" cy="0"/>
          <a:chOff x="0" y="0"/>
          <a:chExt cx="0" cy="0"/>
        </a:xfrm>
      </p:grpSpPr>
      <p:pic>
        <p:nvPicPr>
          <p:cNvPr id="3" name="Picture 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a:solidFill>
                  <a:schemeClr val="tx1"/>
                </a:solidFill>
              </a:defRPr>
            </a:lvl1pPr>
          </a:lstStyle>
          <a:p>
            <a:endParaRPr lang="en-US" dirty="0">
              <a:solidFill>
                <a:prstClr val="black"/>
              </a:solidFill>
            </a:endParaRPr>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will learn to:”</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Lesson Overview</a:t>
            </a:r>
            <a:endPar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marL="342900" indent="-342900">
              <a:buClr>
                <a:srgbClr val="6F44BC"/>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6F44BC"/>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6F44BC"/>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6F44BC"/>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6F44BC"/>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36295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Lesson Plan Status">
    <p:spTree>
      <p:nvGrpSpPr>
        <p:cNvPr id="1" name=""/>
        <p:cNvGrpSpPr/>
        <p:nvPr/>
      </p:nvGrpSpPr>
      <p:grpSpPr>
        <a:xfrm>
          <a:off x="0" y="0"/>
          <a:ext cx="0" cy="0"/>
          <a:chOff x="0" y="0"/>
          <a:chExt cx="0" cy="0"/>
        </a:xfrm>
      </p:grpSpPr>
      <p:pic>
        <p:nvPicPr>
          <p:cNvPr id="13" name="Picture 1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“Lesson Plan:”1st time, then “Lesson Plan Status”</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Lesson Overview</a:t>
            </a: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1" name="Content Placeholder 2"/>
          <p:cNvSpPr>
            <a:spLocks noGrp="1"/>
          </p:cNvSpPr>
          <p:nvPr>
            <p:ph idx="1"/>
          </p:nvPr>
        </p:nvSpPr>
        <p:spPr>
          <a:xfrm>
            <a:off x="457200" y="1600200"/>
            <a:ext cx="8229600" cy="4525963"/>
          </a:xfrm>
        </p:spPr>
        <p:txBody>
          <a:bodyPr/>
          <a:lstStyle>
            <a:lvl1pPr marL="342900" indent="-342900">
              <a:buClr>
                <a:srgbClr val="7030A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030A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030A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030A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030A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32442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9" name="Footer Placeholder 18"/>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sp>
        <p:nvSpPr>
          <p:cNvPr id="3" name="Content Placeholder 2"/>
          <p:cNvSpPr>
            <a:spLocks noGrp="1"/>
          </p:cNvSpPr>
          <p:nvPr>
            <p:ph idx="1"/>
          </p:nvPr>
        </p:nvSpPr>
        <p:spPr/>
        <p:txBody>
          <a:bodyPr/>
          <a:lstStyle>
            <a:lvl1pPr marL="342900" indent="-342900">
              <a:buClr>
                <a:srgbClr val="0070C0"/>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0070C0"/>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0070C0"/>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0070C0"/>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0070C0"/>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itle 16"/>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947334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6_Two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6" name="Footer Placeholder 5"/>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0070C0"/>
              </a:buClr>
              <a:buFont typeface="Arial" panose="020B0604020202020204" pitchFamily="34" charset="0"/>
              <a:buChar char="•"/>
              <a:defRPr sz="2400"/>
            </a:lvl1pPr>
            <a:lvl2pPr marL="742950" indent="-285750">
              <a:buClr>
                <a:srgbClr val="0070C0"/>
              </a:buClr>
              <a:buFont typeface="Arial" panose="020B0604020202020204" pitchFamily="34" charset="0"/>
              <a:buChar char="-"/>
              <a:defRPr sz="2200"/>
            </a:lvl2pPr>
            <a:lvl3pPr marL="1143000" indent="-228600">
              <a:buClr>
                <a:srgbClr val="0070C0"/>
              </a:buClr>
              <a:buFont typeface="Arial" panose="020B0604020202020204" pitchFamily="34" charset="0"/>
              <a:buChar char="-"/>
              <a:defRPr sz="2000"/>
            </a:lvl3pPr>
            <a:lvl4pPr marL="1600200" indent="-228600">
              <a:buClr>
                <a:srgbClr val="0070C0"/>
              </a:buClr>
              <a:buFont typeface="Arial" panose="020B0604020202020204" pitchFamily="34" charset="0"/>
              <a:buChar char="-"/>
              <a:defRPr sz="1800"/>
            </a:lvl4pPr>
            <a:lvl5pPr marL="2057400" indent="-228600">
              <a:buClr>
                <a:srgbClr val="0070C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882195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7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8" name="Footer Placeholder 7"/>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9371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Summary">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dirty="0" err="1" smtClean="0"/>
              <a:t>DoD</a:t>
            </a:r>
            <a:r>
              <a:rPr lang="en-US" dirty="0" smtClean="0"/>
              <a:t> Cloud Computing</a:t>
            </a:r>
          </a:p>
        </p:txBody>
      </p:sp>
      <p:pic>
        <p:nvPicPr>
          <p:cNvPr id="3" name="Picture 2" descr="Banner" title="Bann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16" y="0"/>
            <a:ext cx="9144000" cy="1168400"/>
          </a:xfrm>
          <a:prstGeom prst="rect">
            <a:avLst/>
          </a:prstGeom>
        </p:spPr>
      </p:pic>
      <p:sp>
        <p:nvSpPr>
          <p:cNvPr id="11" name="Content Placeholder 2"/>
          <p:cNvSpPr>
            <a:spLocks noGrp="1"/>
          </p:cNvSpPr>
          <p:nvPr>
            <p:ph idx="1"/>
          </p:nvPr>
        </p:nvSpPr>
        <p:spPr>
          <a:xfrm>
            <a:off x="457200" y="1600200"/>
            <a:ext cx="8229600" cy="4525963"/>
          </a:xfrm>
        </p:spPr>
        <p:txBody>
          <a:bodyPr/>
          <a:lstStyle>
            <a:lvl1pPr marL="342900" indent="-342900">
              <a:buClr>
                <a:srgbClr val="779C3A"/>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779C3A"/>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779C3A"/>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779C3A"/>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779C3A"/>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Summary</a:t>
            </a:r>
          </a:p>
        </p:txBody>
      </p:sp>
      <p:sp>
        <p:nvSpPr>
          <p:cNvPr id="2" name="Title 1"/>
          <p:cNvSpPr>
            <a:spLocks noGrp="1"/>
          </p:cNvSpPr>
          <p:nvPr>
            <p:ph type="title" hasCustomPrompt="1"/>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Type “Today day we learned to:”</a:t>
            </a:r>
            <a:endParaRPr lang="en-US" dirty="0"/>
          </a:p>
        </p:txBody>
      </p:sp>
    </p:spTree>
    <p:extLst>
      <p:ext uri="{BB962C8B-B14F-4D97-AF65-F5344CB8AC3E}">
        <p14:creationId xmlns:p14="http://schemas.microsoft.com/office/powerpoint/2010/main" val="37095820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Learning 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68400"/>
          </a:xfrm>
          <a:prstGeom prst="rect">
            <a:avLst/>
          </a:prstGeom>
        </p:spPr>
      </p:pic>
      <p:sp>
        <p:nvSpPr>
          <p:cNvPr id="13" name="Date Placeholder 12"/>
          <p:cNvSpPr>
            <a:spLocks noGrp="1"/>
          </p:cNvSpPr>
          <p:nvPr>
            <p:ph type="dt" sz="half" idx="10"/>
          </p:nvPr>
        </p:nvSpPr>
        <p:spPr>
          <a:xfrm>
            <a:off x="457200" y="6400800"/>
            <a:ext cx="2133600" cy="365125"/>
          </a:xfrm>
          <a:prstGeom prst="rect">
            <a:avLst/>
          </a:prstGeom>
        </p:spPr>
        <p:txBody>
          <a:bodyPr/>
          <a:lstStyle>
            <a:lvl1pPr>
              <a:defRPr>
                <a:solidFill>
                  <a:schemeClr val="tx1"/>
                </a:solidFill>
              </a:defRPr>
            </a:lvl1pPr>
          </a:lstStyle>
          <a:p>
            <a:endParaRPr lang="en-US" dirty="0">
              <a:solidFill>
                <a:prstClr val="black"/>
              </a:solidFill>
            </a:endParaRPr>
          </a:p>
        </p:txBody>
      </p:sp>
      <p:sp>
        <p:nvSpPr>
          <p:cNvPr id="2" name="Title 1"/>
          <p:cNvSpPr>
            <a:spLocks noGrp="1"/>
          </p:cNvSpPr>
          <p:nvPr>
            <p:ph type="title"/>
          </p:nvPr>
        </p:nvSpPr>
        <p:spPr>
          <a:xfrm>
            <a:off x="457200" y="609600"/>
            <a:ext cx="8229600" cy="533400"/>
          </a:xfrm>
        </p:spPr>
        <p:txBody>
          <a:bodyPr>
            <a:normAutofit/>
          </a:bodyPr>
          <a:lstStyle>
            <a:lvl1pPr algn="r">
              <a:defRPr sz="2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Box 9"/>
          <p:cNvSpPr txBox="1"/>
          <p:nvPr userDrawn="1"/>
        </p:nvSpPr>
        <p:spPr>
          <a:xfrm>
            <a:off x="3657600" y="40957"/>
            <a:ext cx="5105400" cy="492443"/>
          </a:xfrm>
          <a:prstGeom prst="rect">
            <a:avLst/>
          </a:prstGeom>
          <a:noFill/>
        </p:spPr>
        <p:txBody>
          <a:bodyPr wrap="square" rtlCol="0">
            <a:spAutoFit/>
          </a:bodyPr>
          <a:lstStyle/>
          <a:p>
            <a:pPr algn="r"/>
            <a:r>
              <a:rPr lang="en-US" sz="2600" b="1" i="1" dirty="0">
                <a:solidFill>
                  <a:srgbClr val="75F1D3"/>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Learning Objectives</a:t>
            </a:r>
          </a:p>
        </p:txBody>
      </p:sp>
      <p:sp>
        <p:nvSpPr>
          <p:cNvPr id="14" name="Footer Placeholder 13"/>
          <p:cNvSpPr>
            <a:spLocks noGrp="1"/>
          </p:cNvSpPr>
          <p:nvPr>
            <p:ph type="ftr" sz="quarter" idx="11"/>
          </p:nvPr>
        </p:nvSpPr>
        <p:spPr>
          <a:xfrm>
            <a:off x="5867400" y="6400800"/>
            <a:ext cx="2514600" cy="365125"/>
          </a:xfrm>
        </p:spPr>
        <p:txBody>
          <a:bodyPr/>
          <a:lstStyle>
            <a:lvl1pPr>
              <a:defRPr>
                <a:solidFill>
                  <a:srgbClr val="298C91"/>
                </a:solidFill>
              </a:defRPr>
            </a:lvl1pPr>
          </a:lstStyle>
          <a:p>
            <a:r>
              <a:rPr lang="en-US" smtClean="0"/>
              <a:t>Risk Management</a:t>
            </a:r>
            <a:endParaRPr lang="en-US" dirty="0" smtClean="0"/>
          </a:p>
        </p:txBody>
      </p:sp>
      <p:sp>
        <p:nvSpPr>
          <p:cNvPr id="15" name="Slide Number Placeholder 14"/>
          <p:cNvSpPr>
            <a:spLocks noGrp="1"/>
          </p:cNvSpPr>
          <p:nvPr>
            <p:ph type="sldNum" sz="quarter" idx="12"/>
          </p:nvPr>
        </p:nvSpPr>
        <p:spPr/>
        <p:txBody>
          <a:bodyPr/>
          <a:lstStyle>
            <a:lvl1pPr>
              <a:defRPr>
                <a:solidFill>
                  <a:srgbClr val="298C91"/>
                </a:solidFill>
              </a:defRPr>
            </a:lvl1pPr>
          </a:lstStyle>
          <a:p>
            <a:fld id="{6105AA26-CC70-4E01-AC2D-AF066151D5E6}" type="slidenum">
              <a:rPr lang="en-US" smtClean="0"/>
              <a:pPr/>
              <a:t>‹#›</a:t>
            </a:fld>
            <a:endParaRPr lang="en-US" dirty="0"/>
          </a:p>
        </p:txBody>
      </p:sp>
      <p:sp>
        <p:nvSpPr>
          <p:cNvPr id="9" name="Content Placeholder 2"/>
          <p:cNvSpPr>
            <a:spLocks noGrp="1"/>
          </p:cNvSpPr>
          <p:nvPr>
            <p:ph idx="1"/>
          </p:nvPr>
        </p:nvSpPr>
        <p:spPr>
          <a:xfrm>
            <a:off x="457200" y="1600200"/>
            <a:ext cx="8229600" cy="4525963"/>
          </a:xfrm>
        </p:spPr>
        <p:txBody>
          <a:bodyPr/>
          <a:lstStyle>
            <a:lvl1pPr marL="342900" indent="-342900">
              <a:buClr>
                <a:srgbClr val="6F44BC"/>
              </a:buClr>
              <a:buSzPct val="1500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Clr>
                <a:srgbClr val="6F44BC"/>
              </a:buClr>
              <a:buSzPct val="150000"/>
              <a:buFont typeface="Arial" panose="020B0604020202020204" pitchFamily="34" charset="0"/>
              <a:buChar char="-"/>
              <a:defRPr sz="2200">
                <a:latin typeface="Arial" panose="020B0604020202020204" pitchFamily="34" charset="0"/>
                <a:cs typeface="Arial" panose="020B0604020202020204" pitchFamily="34" charset="0"/>
              </a:defRPr>
            </a:lvl2pPr>
            <a:lvl3pPr marL="1143000" indent="-228600">
              <a:buClr>
                <a:srgbClr val="6F44BC"/>
              </a:buClr>
              <a:buSzPct val="1500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Clr>
                <a:srgbClr val="6F44BC"/>
              </a:buClr>
              <a:buSzPct val="1500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Clr>
                <a:srgbClr val="6F44BC"/>
              </a:buClr>
              <a:buSzPct val="150000"/>
              <a:buFont typeface="Arial" panose="020B0604020202020204"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24398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nner" title="Banne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5316"/>
            <a:ext cx="9144000" cy="1168400"/>
          </a:xfrm>
          <a:prstGeom prst="rect">
            <a:avLst/>
          </a:prstGeom>
        </p:spPr>
      </p:pic>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a:t>
            </a:r>
            <a:br>
              <a:rPr lang="en-US" dirty="0" smtClean="0"/>
            </a:br>
            <a:r>
              <a:rPr lang="en-US" dirty="0" smtClean="0"/>
              <a:t>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67400" y="6400800"/>
            <a:ext cx="25146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r>
              <a:rPr lang="en-US" dirty="0" err="1" smtClean="0"/>
              <a:t>DoD</a:t>
            </a:r>
            <a:r>
              <a:rPr lang="en-US" dirty="0" smtClean="0"/>
              <a:t> Cloud Computing</a:t>
            </a:r>
            <a:endParaRPr lang="en-US" dirty="0"/>
          </a:p>
        </p:txBody>
      </p:sp>
      <p:sp>
        <p:nvSpPr>
          <p:cNvPr id="6" name="Slide Number Placeholder 5"/>
          <p:cNvSpPr>
            <a:spLocks noGrp="1"/>
          </p:cNvSpPr>
          <p:nvPr>
            <p:ph type="sldNum" sz="quarter" idx="4"/>
          </p:nvPr>
        </p:nvSpPr>
        <p:spPr>
          <a:xfrm>
            <a:off x="8229600" y="6400800"/>
            <a:ext cx="457200" cy="365125"/>
          </a:xfrm>
          <a:prstGeom prst="rect">
            <a:avLst/>
          </a:prstGeom>
        </p:spPr>
        <p:txBody>
          <a:bodyPr vert="horz" lIns="91440" tIns="45720" rIns="91440" bIns="45720" rtlCol="0" anchor="ctr"/>
          <a:lstStyle>
            <a:lvl1pPr algn="r">
              <a:defRPr sz="1200">
                <a:solidFill>
                  <a:srgbClr val="298C91"/>
                </a:solidFill>
                <a:latin typeface="Arial" panose="020B0604020202020204" pitchFamily="34" charset="0"/>
                <a:cs typeface="Arial" panose="020B0604020202020204" pitchFamily="34" charset="0"/>
              </a:defRPr>
            </a:lvl1pPr>
          </a:lstStyle>
          <a:p>
            <a:fld id="{6105AA26-CC70-4E01-AC2D-AF066151D5E6}" type="slidenum">
              <a:rPr lang="en-US" smtClean="0"/>
              <a:pPr/>
              <a:t>‹#›</a:t>
            </a:fld>
            <a:endParaRPr lang="en-US" dirty="0"/>
          </a:p>
        </p:txBody>
      </p:sp>
    </p:spTree>
    <p:extLst>
      <p:ext uri="{BB962C8B-B14F-4D97-AF65-F5344CB8AC3E}">
        <p14:creationId xmlns:p14="http://schemas.microsoft.com/office/powerpoint/2010/main" val="9316310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dt="0"/>
  <p:txStyles>
    <p:titleStyle>
      <a:lvl1pPr algn="r" defTabSz="914400" rtl="0" eaLnBrk="1" latinLnBrk="0" hangingPunct="1">
        <a:spcBef>
          <a:spcPct val="0"/>
        </a:spcBef>
        <a:buNone/>
        <a:defRPr sz="2600" b="1" kern="120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Clr>
          <a:srgbClr val="0070C0"/>
        </a:buClr>
        <a:buSzPct val="15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15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15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SzPct val="15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1</a:t>
            </a:fld>
            <a:endParaRPr lang="en-US" dirty="0"/>
          </a:p>
        </p:txBody>
      </p:sp>
      <p:sp>
        <p:nvSpPr>
          <p:cNvPr id="3" name="Footer Placeholder 2"/>
          <p:cNvSpPr>
            <a:spLocks noGrp="1"/>
          </p:cNvSpPr>
          <p:nvPr>
            <p:ph type="ftr" sz="quarter" idx="11"/>
          </p:nvPr>
        </p:nvSpPr>
        <p:spPr/>
        <p:txBody>
          <a:bodyPr/>
          <a:lstStyle/>
          <a:p>
            <a:r>
              <a:rPr lang="en-US" dirty="0" err="1" smtClean="0"/>
              <a:t>DoD</a:t>
            </a:r>
            <a:r>
              <a:rPr lang="en-US" dirty="0" smtClean="0"/>
              <a:t> Cloud Computing</a:t>
            </a:r>
          </a:p>
        </p:txBody>
      </p:sp>
      <p:sp>
        <p:nvSpPr>
          <p:cNvPr id="4" name="Content Placeholder 3"/>
          <p:cNvSpPr>
            <a:spLocks noGrp="1"/>
          </p:cNvSpPr>
          <p:nvPr>
            <p:ph idx="1"/>
          </p:nvPr>
        </p:nvSpPr>
        <p:spPr>
          <a:xfrm>
            <a:off x="228600" y="1275598"/>
            <a:ext cx="8229600" cy="4940300"/>
          </a:xfrm>
        </p:spPr>
        <p:txBody>
          <a:bodyPr>
            <a:normAutofit/>
          </a:bodyPr>
          <a:lstStyle/>
          <a:p>
            <a:r>
              <a:rPr lang="en-US" sz="2800" dirty="0" smtClean="0"/>
              <a:t>Read the provided excerpts from</a:t>
            </a:r>
          </a:p>
          <a:p>
            <a:pPr lvl="1"/>
            <a:r>
              <a:rPr lang="en-US" sz="2400" dirty="0" smtClean="0"/>
              <a:t>The “25 Point Implementation Plan to Reform Federal IT”</a:t>
            </a:r>
          </a:p>
          <a:p>
            <a:pPr lvl="1"/>
            <a:r>
              <a:rPr lang="en-US" sz="2400" dirty="0" err="1" smtClean="0"/>
              <a:t>DoD</a:t>
            </a:r>
            <a:r>
              <a:rPr lang="en-US" sz="2400" dirty="0" smtClean="0"/>
              <a:t> Cloud Computing Strategy</a:t>
            </a:r>
          </a:p>
          <a:p>
            <a:pPr lvl="1"/>
            <a:r>
              <a:rPr lang="en-US" sz="2400" dirty="0" smtClean="0"/>
              <a:t>The National Institute of Standards and Technology, Special Publication 800-145</a:t>
            </a:r>
          </a:p>
          <a:p>
            <a:pPr lvl="1"/>
            <a:r>
              <a:rPr lang="en-US" sz="2400" dirty="0" smtClean="0"/>
              <a:t>Read the </a:t>
            </a:r>
            <a:r>
              <a:rPr lang="en-US" sz="2400" dirty="0" err="1" smtClean="0"/>
              <a:t>DoD</a:t>
            </a:r>
            <a:r>
              <a:rPr lang="en-US" sz="2400" dirty="0" smtClean="0"/>
              <a:t> Chief Information </a:t>
            </a:r>
            <a:r>
              <a:rPr lang="en-US" sz="2400" dirty="0"/>
              <a:t>Officer’s December 2014 </a:t>
            </a:r>
            <a:r>
              <a:rPr lang="en-US" sz="2400" dirty="0" smtClean="0"/>
              <a:t>memo, </a:t>
            </a:r>
            <a:r>
              <a:rPr lang="en-US" sz="2400" dirty="0"/>
              <a:t>“Updated Guidance on the Acquisition and Use of Commercial Cloud Computing </a:t>
            </a:r>
            <a:r>
              <a:rPr lang="en-US" sz="2400" dirty="0" smtClean="0"/>
              <a:t>Services</a:t>
            </a:r>
            <a:r>
              <a:rPr lang="en-US" sz="2400" dirty="0" smtClean="0"/>
              <a:t>”</a:t>
            </a:r>
          </a:p>
          <a:p>
            <a:r>
              <a:rPr lang="en-US" sz="2800" dirty="0" smtClean="0"/>
              <a:t>Review the following slides </a:t>
            </a:r>
            <a:endParaRPr lang="en-US" sz="2800" dirty="0"/>
          </a:p>
        </p:txBody>
      </p:sp>
      <p:sp>
        <p:nvSpPr>
          <p:cNvPr id="5" name="Title 4"/>
          <p:cNvSpPr>
            <a:spLocks noGrp="1"/>
          </p:cNvSpPr>
          <p:nvPr>
            <p:ph type="title"/>
          </p:nvPr>
        </p:nvSpPr>
        <p:spPr/>
        <p:txBody>
          <a:bodyPr/>
          <a:lstStyle/>
          <a:p>
            <a:r>
              <a:rPr lang="en-US" dirty="0" smtClean="0"/>
              <a:t>Pre-Reading/”Homework”</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159565394"/>
              </p:ext>
            </p:extLst>
          </p:nvPr>
        </p:nvGraphicFramePr>
        <p:xfrm>
          <a:off x="6558915" y="5312489"/>
          <a:ext cx="1520190" cy="1340723"/>
        </p:xfrm>
        <a:graphic>
          <a:graphicData uri="http://schemas.openxmlformats.org/presentationml/2006/ole">
            <mc:AlternateContent xmlns:mc="http://schemas.openxmlformats.org/markup-compatibility/2006">
              <mc:Choice xmlns:v="urn:schemas-microsoft-com:vml" Requires="v">
                <p:oleObj spid="_x0000_s1029" name="Acrobat Document" showAsIcon="1" r:id="rId4" imgW="914400" imgH="806400" progId="Acrobat.Document.11">
                  <p:embed/>
                </p:oleObj>
              </mc:Choice>
              <mc:Fallback>
                <p:oleObj name="Acrobat Document" showAsIcon="1" r:id="rId4" imgW="914400" imgH="806400" progId="Acrobat.Document.11">
                  <p:embed/>
                  <p:pic>
                    <p:nvPicPr>
                      <p:cNvPr id="0" name=""/>
                      <p:cNvPicPr/>
                      <p:nvPr/>
                    </p:nvPicPr>
                    <p:blipFill>
                      <a:blip r:embed="rId5"/>
                      <a:stretch>
                        <a:fillRect/>
                      </a:stretch>
                    </p:blipFill>
                    <p:spPr>
                      <a:xfrm>
                        <a:off x="6558915" y="5312489"/>
                        <a:ext cx="1520190" cy="1340723"/>
                      </a:xfrm>
                      <a:prstGeom prst="rect">
                        <a:avLst/>
                      </a:prstGeom>
                    </p:spPr>
                  </p:pic>
                </p:oleObj>
              </mc:Fallback>
            </mc:AlternateContent>
          </a:graphicData>
        </a:graphic>
      </p:graphicFrame>
    </p:spTree>
    <p:extLst>
      <p:ext uri="{BB962C8B-B14F-4D97-AF65-F5344CB8AC3E}">
        <p14:creationId xmlns:p14="http://schemas.microsoft.com/office/powerpoint/2010/main" val="3805038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2</a:t>
            </a:fld>
            <a:endParaRPr lang="en-US" dirty="0"/>
          </a:p>
        </p:txBody>
      </p:sp>
      <p:sp>
        <p:nvSpPr>
          <p:cNvPr id="3" name="Footer Placeholder 2"/>
          <p:cNvSpPr>
            <a:spLocks noGrp="1"/>
          </p:cNvSpPr>
          <p:nvPr>
            <p:ph type="ftr" sz="quarter" idx="11"/>
          </p:nvPr>
        </p:nvSpPr>
        <p:spPr/>
        <p:txBody>
          <a:bodyPr/>
          <a:lstStyle/>
          <a:p>
            <a:r>
              <a:rPr lang="en-US" dirty="0" err="1" smtClean="0"/>
              <a:t>DoD</a:t>
            </a:r>
            <a:r>
              <a:rPr lang="en-US" dirty="0" smtClean="0"/>
              <a:t> Cloud Computing</a:t>
            </a:r>
          </a:p>
        </p:txBody>
      </p:sp>
      <p:sp>
        <p:nvSpPr>
          <p:cNvPr id="4" name="Content Placeholder 3"/>
          <p:cNvSpPr>
            <a:spLocks noGrp="1"/>
          </p:cNvSpPr>
          <p:nvPr>
            <p:ph idx="1"/>
          </p:nvPr>
        </p:nvSpPr>
        <p:spPr>
          <a:xfrm>
            <a:off x="457200" y="1219200"/>
            <a:ext cx="8229600" cy="4940300"/>
          </a:xfrm>
        </p:spPr>
        <p:txBody>
          <a:bodyPr>
            <a:noAutofit/>
          </a:bodyPr>
          <a:lstStyle/>
          <a:p>
            <a:r>
              <a:rPr lang="en-US" dirty="0" smtClean="0"/>
              <a:t>25 Point Implementation Plan to Reform Federal IT</a:t>
            </a:r>
          </a:p>
          <a:p>
            <a:pPr lvl="1"/>
            <a:r>
              <a:rPr lang="en-US" sz="2400" dirty="0"/>
              <a:t>A</a:t>
            </a:r>
            <a:r>
              <a:rPr lang="en-US" sz="2400" dirty="0" smtClean="0"/>
              <a:t>gencies </a:t>
            </a:r>
            <a:r>
              <a:rPr lang="en-US" sz="2400" dirty="0"/>
              <a:t>to default to cloud‐based solutions </a:t>
            </a:r>
            <a:r>
              <a:rPr lang="en-US" sz="2400" dirty="0" smtClean="0"/>
              <a:t>that are:</a:t>
            </a:r>
          </a:p>
          <a:p>
            <a:pPr lvl="2"/>
            <a:r>
              <a:rPr lang="en-US" sz="2200" dirty="0" smtClean="0"/>
              <a:t>secure</a:t>
            </a:r>
          </a:p>
          <a:p>
            <a:pPr lvl="2"/>
            <a:r>
              <a:rPr lang="en-US" sz="2200" dirty="0" smtClean="0"/>
              <a:t>reliable</a:t>
            </a:r>
          </a:p>
          <a:p>
            <a:pPr lvl="2"/>
            <a:r>
              <a:rPr lang="en-US" sz="2200" dirty="0" smtClean="0"/>
              <a:t>cost‐effective</a:t>
            </a:r>
          </a:p>
          <a:p>
            <a:pPr lvl="1"/>
            <a:r>
              <a:rPr lang="en-US" sz="2400" dirty="0" smtClean="0"/>
              <a:t>Agencies must focus on consolidating existing data centers</a:t>
            </a:r>
          </a:p>
          <a:p>
            <a:r>
              <a:rPr lang="en-US" dirty="0" smtClean="0"/>
              <a:t>The 2012 National Defense Authorization Act mandates </a:t>
            </a:r>
            <a:r>
              <a:rPr lang="en-US" dirty="0" err="1" smtClean="0"/>
              <a:t>DoD</a:t>
            </a:r>
            <a:r>
              <a:rPr lang="en-US" dirty="0" smtClean="0"/>
              <a:t> CIO submit a plan that includes a strategy to address migration of Defense data and government-provided services from Department-owned to cloud computing services</a:t>
            </a:r>
          </a:p>
        </p:txBody>
      </p:sp>
      <p:sp>
        <p:nvSpPr>
          <p:cNvPr id="5" name="Title 4"/>
          <p:cNvSpPr>
            <a:spLocks noGrp="1"/>
          </p:cNvSpPr>
          <p:nvPr>
            <p:ph type="title"/>
          </p:nvPr>
        </p:nvSpPr>
        <p:spPr/>
        <p:txBody>
          <a:bodyPr/>
          <a:lstStyle/>
          <a:p>
            <a:r>
              <a:rPr lang="en-US" dirty="0" smtClean="0"/>
              <a:t>Cloud Computing Laws, Policies, Strategies and Guidance</a:t>
            </a:r>
            <a:endParaRPr lang="en-US" dirty="0"/>
          </a:p>
        </p:txBody>
      </p:sp>
    </p:spTree>
    <p:extLst>
      <p:ext uri="{BB962C8B-B14F-4D97-AF65-F5344CB8AC3E}">
        <p14:creationId xmlns:p14="http://schemas.microsoft.com/office/powerpoint/2010/main" val="669008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3</a:t>
            </a:fld>
            <a:endParaRPr lang="en-US" dirty="0"/>
          </a:p>
        </p:txBody>
      </p:sp>
      <p:sp>
        <p:nvSpPr>
          <p:cNvPr id="3" name="Footer Placeholder 2"/>
          <p:cNvSpPr>
            <a:spLocks noGrp="1"/>
          </p:cNvSpPr>
          <p:nvPr>
            <p:ph type="ftr" sz="quarter" idx="11"/>
          </p:nvPr>
        </p:nvSpPr>
        <p:spPr/>
        <p:txBody>
          <a:bodyPr/>
          <a:lstStyle/>
          <a:p>
            <a:r>
              <a:rPr lang="en-US" dirty="0" err="1" smtClean="0"/>
              <a:t>DoD</a:t>
            </a:r>
            <a:r>
              <a:rPr lang="en-US" dirty="0" smtClean="0"/>
              <a:t> Cloud Computing</a:t>
            </a:r>
          </a:p>
        </p:txBody>
      </p:sp>
      <p:sp>
        <p:nvSpPr>
          <p:cNvPr id="4" name="Content Placeholder 3"/>
          <p:cNvSpPr>
            <a:spLocks noGrp="1"/>
          </p:cNvSpPr>
          <p:nvPr>
            <p:ph idx="1"/>
          </p:nvPr>
        </p:nvSpPr>
        <p:spPr>
          <a:xfrm>
            <a:off x="457200" y="1219200"/>
            <a:ext cx="8229600" cy="4940300"/>
          </a:xfrm>
        </p:spPr>
        <p:txBody>
          <a:bodyPr>
            <a:noAutofit/>
          </a:bodyPr>
          <a:lstStyle/>
          <a:p>
            <a:r>
              <a:rPr lang="en-US" dirty="0" smtClean="0"/>
              <a:t>Federal Government Cloud Computing Strategy – “Cloud First”</a:t>
            </a:r>
          </a:p>
          <a:p>
            <a:r>
              <a:rPr lang="en-US" dirty="0" err="1" smtClean="0"/>
              <a:t>DoD</a:t>
            </a:r>
            <a:r>
              <a:rPr lang="en-US" dirty="0" smtClean="0"/>
              <a:t> </a:t>
            </a:r>
            <a:r>
              <a:rPr lang="en-US" dirty="0"/>
              <a:t>Cloud Computing Strategy enforced an Enterprise-First cloud approach in the </a:t>
            </a:r>
            <a:r>
              <a:rPr lang="en-US" dirty="0" err="1"/>
              <a:t>DoD</a:t>
            </a:r>
            <a:r>
              <a:rPr lang="en-US" dirty="0"/>
              <a:t> as required in the US CIO's policy statement</a:t>
            </a:r>
          </a:p>
          <a:p>
            <a:r>
              <a:rPr lang="en-US" dirty="0" err="1" smtClean="0"/>
              <a:t>DoD</a:t>
            </a:r>
            <a:r>
              <a:rPr lang="en-US" dirty="0" smtClean="0"/>
              <a:t> </a:t>
            </a:r>
            <a:r>
              <a:rPr lang="en-US" dirty="0"/>
              <a:t>CIO </a:t>
            </a:r>
            <a:r>
              <a:rPr lang="en-US" dirty="0" smtClean="0"/>
              <a:t>established </a:t>
            </a:r>
            <a:r>
              <a:rPr lang="en-US" dirty="0"/>
              <a:t>a mandatory </a:t>
            </a:r>
            <a:r>
              <a:rPr lang="en-US" dirty="0" smtClean="0"/>
              <a:t>Enterprise IT Business </a:t>
            </a:r>
            <a:r>
              <a:rPr lang="en-US" dirty="0"/>
              <a:t>Case Analysis (BCA) </a:t>
            </a:r>
            <a:r>
              <a:rPr lang="en-US" dirty="0" smtClean="0"/>
              <a:t>for cloud services</a:t>
            </a:r>
          </a:p>
          <a:p>
            <a:pPr lvl="1"/>
            <a:r>
              <a:rPr lang="en-US" sz="2400" dirty="0" smtClean="0"/>
              <a:t>Removed </a:t>
            </a:r>
            <a:r>
              <a:rPr lang="en-US" sz="2400" dirty="0"/>
              <a:t>DISA as the ONLY cloud service provider a Component may engage for cloud services, </a:t>
            </a:r>
          </a:p>
          <a:p>
            <a:pPr lvl="1"/>
            <a:r>
              <a:rPr lang="en-US" sz="2400" dirty="0" smtClean="0"/>
              <a:t>Mandates </a:t>
            </a:r>
            <a:r>
              <a:rPr lang="en-US" sz="2400" dirty="0"/>
              <a:t>DISA cloud services MUST be </a:t>
            </a:r>
            <a:r>
              <a:rPr lang="en-US" sz="2400" dirty="0" smtClean="0"/>
              <a:t>considered as </a:t>
            </a:r>
            <a:r>
              <a:rPr lang="en-US" sz="2400" dirty="0"/>
              <a:t>part of the </a:t>
            </a:r>
            <a:r>
              <a:rPr lang="en-US" sz="2400" dirty="0" smtClean="0"/>
              <a:t>BCA</a:t>
            </a:r>
          </a:p>
        </p:txBody>
      </p:sp>
      <p:sp>
        <p:nvSpPr>
          <p:cNvPr id="5" name="Title 4"/>
          <p:cNvSpPr>
            <a:spLocks noGrp="1"/>
          </p:cNvSpPr>
          <p:nvPr>
            <p:ph type="title"/>
          </p:nvPr>
        </p:nvSpPr>
        <p:spPr/>
        <p:txBody>
          <a:bodyPr/>
          <a:lstStyle/>
          <a:p>
            <a:r>
              <a:rPr lang="en-US" dirty="0"/>
              <a:t>Cloud Computing </a:t>
            </a:r>
            <a:r>
              <a:rPr lang="en-US" dirty="0" smtClean="0"/>
              <a:t>Laws, Policies</a:t>
            </a:r>
            <a:r>
              <a:rPr lang="en-US" dirty="0"/>
              <a:t>, Strategies and Guidance</a:t>
            </a:r>
          </a:p>
        </p:txBody>
      </p:sp>
    </p:spTree>
    <p:extLst>
      <p:ext uri="{BB962C8B-B14F-4D97-AF65-F5344CB8AC3E}">
        <p14:creationId xmlns:p14="http://schemas.microsoft.com/office/powerpoint/2010/main" val="1574278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4</a:t>
            </a:fld>
            <a:endParaRPr lang="en-US" dirty="0"/>
          </a:p>
        </p:txBody>
      </p:sp>
      <p:sp>
        <p:nvSpPr>
          <p:cNvPr id="3" name="Footer Placeholder 2"/>
          <p:cNvSpPr>
            <a:spLocks noGrp="1"/>
          </p:cNvSpPr>
          <p:nvPr>
            <p:ph type="ftr" sz="quarter" idx="11"/>
          </p:nvPr>
        </p:nvSpPr>
        <p:spPr/>
        <p:txBody>
          <a:bodyPr/>
          <a:lstStyle/>
          <a:p>
            <a:r>
              <a:rPr lang="en-US" dirty="0" err="1" smtClean="0"/>
              <a:t>DoD</a:t>
            </a:r>
            <a:r>
              <a:rPr lang="en-US" dirty="0" smtClean="0"/>
              <a:t> Cloud Computing</a:t>
            </a:r>
          </a:p>
        </p:txBody>
      </p:sp>
      <p:sp>
        <p:nvSpPr>
          <p:cNvPr id="4" name="Content Placeholder 3"/>
          <p:cNvSpPr>
            <a:spLocks noGrp="1"/>
          </p:cNvSpPr>
          <p:nvPr>
            <p:ph idx="1"/>
          </p:nvPr>
        </p:nvSpPr>
        <p:spPr>
          <a:xfrm>
            <a:off x="457200" y="1219200"/>
            <a:ext cx="8229600" cy="4940300"/>
          </a:xfrm>
        </p:spPr>
        <p:txBody>
          <a:bodyPr>
            <a:noAutofit/>
          </a:bodyPr>
          <a:lstStyle/>
          <a:p>
            <a:r>
              <a:rPr lang="en-US" dirty="0" smtClean="0">
                <a:solidFill>
                  <a:prstClr val="black"/>
                </a:solidFill>
              </a:rPr>
              <a:t>Per </a:t>
            </a:r>
            <a:r>
              <a:rPr lang="en-US" dirty="0" err="1" smtClean="0">
                <a:solidFill>
                  <a:prstClr val="black"/>
                </a:solidFill>
              </a:rPr>
              <a:t>DoDI</a:t>
            </a:r>
            <a:r>
              <a:rPr lang="en-US" dirty="0" smtClean="0">
                <a:solidFill>
                  <a:prstClr val="black"/>
                </a:solidFill>
              </a:rPr>
              <a:t> 5000.02:</a:t>
            </a:r>
          </a:p>
          <a:p>
            <a:pPr lvl="1"/>
            <a:r>
              <a:rPr lang="en-US" sz="2400" dirty="0" smtClean="0">
                <a:solidFill>
                  <a:prstClr val="black"/>
                </a:solidFill>
              </a:rPr>
              <a:t>Program </a:t>
            </a:r>
            <a:r>
              <a:rPr lang="en-US" sz="2400" dirty="0">
                <a:solidFill>
                  <a:prstClr val="black"/>
                </a:solidFill>
              </a:rPr>
              <a:t>managers will acquire </a:t>
            </a:r>
            <a:r>
              <a:rPr lang="en-US" sz="2400" dirty="0" err="1">
                <a:solidFill>
                  <a:prstClr val="black"/>
                </a:solidFill>
              </a:rPr>
              <a:t>DoD</a:t>
            </a:r>
            <a:r>
              <a:rPr lang="en-US" sz="2400" dirty="0">
                <a:solidFill>
                  <a:prstClr val="black"/>
                </a:solidFill>
              </a:rPr>
              <a:t> or non-</a:t>
            </a:r>
            <a:r>
              <a:rPr lang="en-US" sz="2400" dirty="0" err="1">
                <a:solidFill>
                  <a:prstClr val="black"/>
                </a:solidFill>
              </a:rPr>
              <a:t>DoD</a:t>
            </a:r>
            <a:r>
              <a:rPr lang="en-US" sz="2400" dirty="0">
                <a:solidFill>
                  <a:prstClr val="black"/>
                </a:solidFill>
              </a:rPr>
              <a:t> provided cloud computing services when the business case analysis determines that the approach meets affordability and security </a:t>
            </a:r>
            <a:r>
              <a:rPr lang="en-US" sz="2400" dirty="0" smtClean="0">
                <a:solidFill>
                  <a:prstClr val="black"/>
                </a:solidFill>
              </a:rPr>
              <a:t>requirements</a:t>
            </a:r>
          </a:p>
          <a:p>
            <a:r>
              <a:rPr lang="en-US" dirty="0" err="1"/>
              <a:t>DoD</a:t>
            </a:r>
            <a:r>
              <a:rPr lang="en-US" dirty="0"/>
              <a:t> Cloud Computing Security Requirements Guide</a:t>
            </a:r>
          </a:p>
          <a:p>
            <a:pPr lvl="1"/>
            <a:r>
              <a:rPr lang="en-US" sz="2400" dirty="0" smtClean="0"/>
              <a:t>Helps </a:t>
            </a:r>
            <a:r>
              <a:rPr lang="en-US" sz="2400" dirty="0" err="1"/>
              <a:t>DoD</a:t>
            </a:r>
            <a:r>
              <a:rPr lang="en-US" sz="2400" dirty="0"/>
              <a:t> cloud customers move more rapidly and securely into the cloud</a:t>
            </a:r>
          </a:p>
          <a:p>
            <a:endParaRPr lang="en-US" dirty="0">
              <a:solidFill>
                <a:prstClr val="black"/>
              </a:solidFill>
            </a:endParaRPr>
          </a:p>
        </p:txBody>
      </p:sp>
      <p:sp>
        <p:nvSpPr>
          <p:cNvPr id="5" name="Title 4"/>
          <p:cNvSpPr>
            <a:spLocks noGrp="1"/>
          </p:cNvSpPr>
          <p:nvPr>
            <p:ph type="title"/>
          </p:nvPr>
        </p:nvSpPr>
        <p:spPr/>
        <p:txBody>
          <a:bodyPr/>
          <a:lstStyle/>
          <a:p>
            <a:r>
              <a:rPr lang="en-US" dirty="0"/>
              <a:t>Cloud Computing </a:t>
            </a:r>
            <a:r>
              <a:rPr lang="en-US" dirty="0" smtClean="0"/>
              <a:t>Laws, Policies</a:t>
            </a:r>
            <a:r>
              <a:rPr lang="en-US" dirty="0"/>
              <a:t>, Strategies and Guidance</a:t>
            </a:r>
          </a:p>
        </p:txBody>
      </p:sp>
    </p:spTree>
    <p:extLst>
      <p:ext uri="{BB962C8B-B14F-4D97-AF65-F5344CB8AC3E}">
        <p14:creationId xmlns:p14="http://schemas.microsoft.com/office/powerpoint/2010/main" val="2131312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105AA26-CC70-4E01-AC2D-AF066151D5E6}" type="slidenum">
              <a:rPr lang="en-US" smtClean="0"/>
              <a:pPr/>
              <a:t>5</a:t>
            </a:fld>
            <a:endParaRPr lang="en-US" dirty="0"/>
          </a:p>
        </p:txBody>
      </p:sp>
      <p:sp>
        <p:nvSpPr>
          <p:cNvPr id="3" name="Footer Placeholder 2"/>
          <p:cNvSpPr>
            <a:spLocks noGrp="1"/>
          </p:cNvSpPr>
          <p:nvPr>
            <p:ph type="ftr" sz="quarter" idx="11"/>
          </p:nvPr>
        </p:nvSpPr>
        <p:spPr/>
        <p:txBody>
          <a:bodyPr/>
          <a:lstStyle/>
          <a:p>
            <a:r>
              <a:rPr lang="en-US" smtClean="0"/>
              <a:t>DoD Cloud Computing</a:t>
            </a:r>
            <a:endParaRPr lang="en-US" dirty="0" smtClean="0"/>
          </a:p>
        </p:txBody>
      </p:sp>
      <p:sp>
        <p:nvSpPr>
          <p:cNvPr id="4" name="Content Placeholder 3"/>
          <p:cNvSpPr>
            <a:spLocks noGrp="1"/>
          </p:cNvSpPr>
          <p:nvPr>
            <p:ph idx="1"/>
          </p:nvPr>
        </p:nvSpPr>
        <p:spPr>
          <a:xfrm>
            <a:off x="0" y="1335506"/>
            <a:ext cx="9144000" cy="4525963"/>
          </a:xfrm>
        </p:spPr>
        <p:txBody>
          <a:bodyPr>
            <a:noAutofit/>
          </a:bodyPr>
          <a:lstStyle/>
          <a:p>
            <a:r>
              <a:rPr lang="en-US" sz="1400" b="1" dirty="0" smtClean="0"/>
              <a:t>OMB </a:t>
            </a:r>
            <a:r>
              <a:rPr lang="en-US" sz="1400" b="1" dirty="0"/>
              <a:t>published the “Federal Cloud Computing Strategy” on February 8, 2011, that states “To harness the benefits of cloud computing, we have instituted a “Cloud First” policy. This policy is intended to accelerate the pace at which the government will realize the value of cloud computing by requiring agencies to evaluate safe, secure cloud computing options before making any new investments.“</a:t>
            </a:r>
          </a:p>
          <a:p>
            <a:r>
              <a:rPr lang="en-US" sz="1400" b="1" dirty="0" smtClean="0"/>
              <a:t>On </a:t>
            </a:r>
            <a:r>
              <a:rPr lang="en-US" sz="1400" b="1" dirty="0"/>
              <a:t>December 15, 2014, the </a:t>
            </a:r>
            <a:r>
              <a:rPr lang="en-US" sz="1400" b="1" dirty="0" err="1"/>
              <a:t>DoD</a:t>
            </a:r>
            <a:r>
              <a:rPr lang="en-US" sz="1400" b="1" dirty="0"/>
              <a:t> CIO issued a memo entitled, “Updated Guidance on the Acquisition and Use of Commercial Cloud Computing Services” to clarify </a:t>
            </a:r>
            <a:r>
              <a:rPr lang="en-US" sz="1400" b="1" dirty="0" err="1"/>
              <a:t>DoD</a:t>
            </a:r>
            <a:r>
              <a:rPr lang="en-US" sz="1400" b="1" dirty="0"/>
              <a:t> guidance when acquiring commercial cloud services.  The </a:t>
            </a:r>
            <a:r>
              <a:rPr lang="en-US" sz="1400" b="1" dirty="0" err="1"/>
              <a:t>DoD</a:t>
            </a:r>
            <a:r>
              <a:rPr lang="en-US" sz="1400" b="1" dirty="0"/>
              <a:t> CIO also released a Cloud Computing Security Requirements Guide (SRG), Version 1, Release 1 on January 13, 2015 for cloud service providers to comply with when providing the </a:t>
            </a:r>
            <a:r>
              <a:rPr lang="en-US" sz="1400" b="1" dirty="0" err="1"/>
              <a:t>DoD</a:t>
            </a:r>
            <a:r>
              <a:rPr lang="en-US" sz="1400" b="1" dirty="0"/>
              <a:t> with cloud services.</a:t>
            </a:r>
          </a:p>
          <a:p>
            <a:r>
              <a:rPr lang="en-US" sz="1400" b="1" dirty="0" smtClean="0"/>
              <a:t>DFARS </a:t>
            </a:r>
            <a:r>
              <a:rPr lang="en-US" sz="1400" b="1" dirty="0"/>
              <a:t>subpart 252.239-7010 Cloud Computing Services, has twelve requirements for contracts and Contracting Officers.  It provides standard definitions, Cloud computing security requirements, limitations on access to, and use and disclosure of Government data and Government-related data, Cloud computing services cyber incident reporting, malicious software and seven other related provisions.  </a:t>
            </a:r>
          </a:p>
          <a:p>
            <a:r>
              <a:rPr lang="en-US" sz="1400" b="1" dirty="0" smtClean="0"/>
              <a:t>ISO/IEC </a:t>
            </a:r>
            <a:r>
              <a:rPr lang="en-US" sz="1400" b="1" dirty="0"/>
              <a:t>27017 Information Technology: Security techniques and Code of practice for information security controls based on ISO/IEC 27002 for Cloud Services. </a:t>
            </a:r>
          </a:p>
          <a:p>
            <a:r>
              <a:rPr lang="en-US" sz="1400" b="1" dirty="0" smtClean="0"/>
              <a:t>December </a:t>
            </a:r>
            <a:r>
              <a:rPr lang="en-US" sz="1400" b="1" dirty="0"/>
              <a:t>15, 2014, </a:t>
            </a:r>
            <a:r>
              <a:rPr lang="en-US" sz="1400" b="1" dirty="0" err="1"/>
              <a:t>DoD</a:t>
            </a:r>
            <a:r>
              <a:rPr lang="en-US" sz="1400" b="1" dirty="0"/>
              <a:t> CIO Memo, “Updated Guidance on the Acquisition and Use of Commercial Cloud Computing Services,” mandates that the Enterprise IT Business Case Analysis (PS BCA) be performed on any requested purchase of cloud services and that the DISA Cloud be considered as one of the options. </a:t>
            </a:r>
          </a:p>
          <a:p>
            <a:pPr defTabSz="948507">
              <a:defRPr/>
            </a:pPr>
            <a:r>
              <a:rPr lang="en-US" sz="1400" b="1" dirty="0" smtClean="0"/>
              <a:t>Rationale</a:t>
            </a:r>
            <a:r>
              <a:rPr lang="en-US" sz="1400" b="1" dirty="0"/>
              <a:t>: Federal Cloud Computing Strategy says “Consistent with the Cloud First policy, agencies will modify their IT portfolios to fully take advantage of the benefits of cloud computing in order to maximize capacity utilization, improve IT flexibility and responsiveness, and minimize cost.”</a:t>
            </a:r>
          </a:p>
          <a:p>
            <a:endParaRPr lang="en-US" sz="1400" b="1" dirty="0"/>
          </a:p>
        </p:txBody>
      </p:sp>
      <p:sp>
        <p:nvSpPr>
          <p:cNvPr id="5" name="Title 4"/>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66895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DAU COLORS">
      <a:dk1>
        <a:sysClr val="windowText" lastClr="000000"/>
      </a:dk1>
      <a:lt1>
        <a:sysClr val="window" lastClr="FFFFFF"/>
      </a:lt1>
      <a:dk2>
        <a:srgbClr val="216F79"/>
      </a:dk2>
      <a:lt2>
        <a:srgbClr val="EEECE1"/>
      </a:lt2>
      <a:accent1>
        <a:srgbClr val="1389A5"/>
      </a:accent1>
      <a:accent2>
        <a:srgbClr val="6263A6"/>
      </a:accent2>
      <a:accent3>
        <a:srgbClr val="28A092"/>
      </a:accent3>
      <a:accent4>
        <a:srgbClr val="D21F35"/>
      </a:accent4>
      <a:accent5>
        <a:srgbClr val="E46C0A"/>
      </a:accent5>
      <a:accent6>
        <a:srgbClr val="FFC000"/>
      </a:accent6>
      <a:hlink>
        <a:srgbClr val="C00000"/>
      </a:hlink>
      <a:folHlink>
        <a:srgbClr val="7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1904</Words>
  <Application>Microsoft Office PowerPoint</Application>
  <PresentationFormat>On-screen Show (4:3)</PresentationFormat>
  <Paragraphs>82</Paragraphs>
  <Slides>5</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1" baseType="lpstr">
      <vt:lpstr>Arial</vt:lpstr>
      <vt:lpstr>Arial Black</vt:lpstr>
      <vt:lpstr>Calibri</vt:lpstr>
      <vt:lpstr>Verdana</vt:lpstr>
      <vt:lpstr>2_Office Theme</vt:lpstr>
      <vt:lpstr>Acrobat Document</vt:lpstr>
      <vt:lpstr>Pre-Reading/”Homework”</vt:lpstr>
      <vt:lpstr>Cloud Computing Laws, Policies, Strategies and Guidance</vt:lpstr>
      <vt:lpstr>Cloud Computing Laws, Policies, Strategies and Guidance</vt:lpstr>
      <vt:lpstr>Cloud Computing Laws, Policies, Strategies and Guidance</vt:lpstr>
      <vt:lpstr>Background</vt:lpstr>
    </vt:vector>
  </TitlesOfParts>
  <Company>Defense Acquisition Univesity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Plan Status</dc:title>
  <dc:creator>image</dc:creator>
  <cp:lastModifiedBy>image</cp:lastModifiedBy>
  <cp:revision>7</cp:revision>
  <dcterms:created xsi:type="dcterms:W3CDTF">2016-02-25T21:06:02Z</dcterms:created>
  <dcterms:modified xsi:type="dcterms:W3CDTF">2016-02-25T22:09:47Z</dcterms:modified>
</cp:coreProperties>
</file>